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25" r:id="rId1"/>
  </p:sldMasterIdLst>
  <p:notesMasterIdLst>
    <p:notesMasterId r:id="rId18"/>
  </p:notesMasterIdLst>
  <p:sldIdLst>
    <p:sldId id="256" r:id="rId2"/>
    <p:sldId id="257" r:id="rId3"/>
    <p:sldId id="258" r:id="rId4"/>
    <p:sldId id="267" r:id="rId5"/>
    <p:sldId id="266" r:id="rId6"/>
    <p:sldId id="268" r:id="rId7"/>
    <p:sldId id="269" r:id="rId8"/>
    <p:sldId id="270" r:id="rId9"/>
    <p:sldId id="271" r:id="rId10"/>
    <p:sldId id="272" r:id="rId11"/>
    <p:sldId id="273" r:id="rId12"/>
    <p:sldId id="274" r:id="rId13"/>
    <p:sldId id="275" r:id="rId14"/>
    <p:sldId id="276" r:id="rId15"/>
    <p:sldId id="261" r:id="rId16"/>
    <p:sldId id="265"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30" d="100"/>
          <a:sy n="130" d="100"/>
        </p:scale>
        <p:origin x="-1074" y="-366"/>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cba7d1636f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cba7d1636f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cba7d1636f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cba7d1636f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ba7d1636f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ba7d1636f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ba7d1636f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ba7d1636f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Ref idx="1002">
        <a:schemeClr val="bg2"/>
      </p:bgRef>
    </p:bg>
    <p:spTree>
      <p:nvGrpSpPr>
        <p:cNvPr id="1" name=""/>
        <p:cNvGrpSpPr/>
        <p:nvPr/>
      </p:nvGrpSpPr>
      <p:grpSpPr>
        <a:xfrm>
          <a:off x="0" y="0"/>
          <a:ext cx="0" cy="0"/>
          <a:chOff x="0" y="0"/>
          <a:chExt cx="0" cy="0"/>
        </a:xfrm>
      </p:grpSpPr>
      <p:sp>
        <p:nvSpPr>
          <p:cNvPr id="9" name="Titre 8"/>
          <p:cNvSpPr>
            <a:spLocks noGrp="1"/>
          </p:cNvSpPr>
          <p:nvPr>
            <p:ph type="ctrTitle"/>
          </p:nvPr>
        </p:nvSpPr>
        <p:spPr>
          <a:xfrm>
            <a:off x="533400" y="1028700"/>
            <a:ext cx="7851648" cy="13716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fr-FR" smtClean="0"/>
              <a:t>Cliquez pour modifier le style du titre</a:t>
            </a:r>
            <a:endParaRPr kumimoji="0" lang="en-US"/>
          </a:p>
        </p:txBody>
      </p:sp>
      <p:sp>
        <p:nvSpPr>
          <p:cNvPr id="17" name="Sous-titre 16"/>
          <p:cNvSpPr>
            <a:spLocks noGrp="1"/>
          </p:cNvSpPr>
          <p:nvPr>
            <p:ph type="subTitle" idx="1"/>
          </p:nvPr>
        </p:nvSpPr>
        <p:spPr>
          <a:xfrm>
            <a:off x="533400" y="2421402"/>
            <a:ext cx="7854696" cy="131445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fr-FR" smtClean="0"/>
              <a:t>Cliquez pour modifier le style des sous-titres du masque</a:t>
            </a:r>
            <a:endParaRPr kumimoji="0" lang="en-US"/>
          </a:p>
        </p:txBody>
      </p:sp>
      <p:sp>
        <p:nvSpPr>
          <p:cNvPr id="30" name="Espace réservé de la date 29"/>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19" name="Espace réservé du pied de page 18"/>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27" name="Espace réservé du numéro de diapositive 2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5" name="Espace réservé du pied de page 4"/>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6" name="Espace réservé du numéro de diapositive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685801"/>
            <a:ext cx="2057400" cy="3908822"/>
          </a:xfrm>
        </p:spPr>
        <p:txBody>
          <a:bodyPr vert="eaVert"/>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a:xfrm>
            <a:off x="457200" y="685801"/>
            <a:ext cx="6019800" cy="3908822"/>
          </a:xfrm>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5" name="Espace réservé du pied de page 4"/>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6" name="Espace réservé du numéro de diapositive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8"/>
        <p:cNvGrpSpPr/>
        <p:nvPr/>
      </p:nvGrpSpPr>
      <p:grpSpPr>
        <a:xfrm>
          <a:off x="0" y="0"/>
          <a:ext cx="0" cy="0"/>
          <a:chOff x="0" y="0"/>
          <a:chExt cx="0" cy="0"/>
        </a:xfrm>
      </p:grpSpPr>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u contenu 2"/>
          <p:cNvSpPr>
            <a:spLocks noGrp="1"/>
          </p:cNvSpPr>
          <p:nvPr>
            <p:ph idx="1"/>
          </p:nvPr>
        </p:nvSpPr>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5" name="Espace réservé du pied de page 4"/>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6" name="Espace réservé du numéro de diapositive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bg>
      <p:bgRef idx="1002">
        <a:schemeClr val="bg2"/>
      </p:bgRef>
    </p:bg>
    <p:spTree>
      <p:nvGrpSpPr>
        <p:cNvPr id="1" name=""/>
        <p:cNvGrpSpPr/>
        <p:nvPr/>
      </p:nvGrpSpPr>
      <p:grpSpPr>
        <a:xfrm>
          <a:off x="0" y="0"/>
          <a:ext cx="0" cy="0"/>
          <a:chOff x="0" y="0"/>
          <a:chExt cx="0" cy="0"/>
        </a:xfrm>
      </p:grpSpPr>
      <p:sp>
        <p:nvSpPr>
          <p:cNvPr id="2" name="Titre 1"/>
          <p:cNvSpPr>
            <a:spLocks noGrp="1"/>
          </p:cNvSpPr>
          <p:nvPr>
            <p:ph type="title"/>
          </p:nvPr>
        </p:nvSpPr>
        <p:spPr>
          <a:xfrm>
            <a:off x="530352" y="987552"/>
            <a:ext cx="7772400" cy="1021842"/>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fr-FR" smtClean="0"/>
              <a:t>Cliquez pour modifier le style du titre</a:t>
            </a:r>
            <a:endParaRPr kumimoji="0" lang="en-US"/>
          </a:p>
        </p:txBody>
      </p:sp>
      <p:sp>
        <p:nvSpPr>
          <p:cNvPr id="3" name="Espace réservé du texte 2"/>
          <p:cNvSpPr>
            <a:spLocks noGrp="1"/>
          </p:cNvSpPr>
          <p:nvPr>
            <p:ph type="body" idx="1"/>
          </p:nvPr>
        </p:nvSpPr>
        <p:spPr>
          <a:xfrm>
            <a:off x="530352" y="2028498"/>
            <a:ext cx="7772400" cy="1132284"/>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fr-FR" smtClean="0"/>
              <a:t>Cliquez pour modifier les styles du texte du masque</a:t>
            </a:r>
          </a:p>
        </p:txBody>
      </p:sp>
      <p:sp>
        <p:nvSpPr>
          <p:cNvPr id="4" name="Espace réservé de la date 3"/>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5" name="Espace réservé du pied de page 4"/>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6" name="Espace réservé du numéro de diapositive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a:xfrm>
            <a:off x="457200" y="528066"/>
            <a:ext cx="8229600" cy="857250"/>
          </a:xfrm>
        </p:spPr>
        <p:txBody>
          <a:bodyPr/>
          <a:lstStyle/>
          <a:p>
            <a:r>
              <a:rPr kumimoji="0" lang="fr-FR" smtClean="0"/>
              <a:t>Cliquez pour modifier le style du titre</a:t>
            </a:r>
            <a:endParaRPr kumimoji="0" lang="en-US"/>
          </a:p>
        </p:txBody>
      </p:sp>
      <p:sp>
        <p:nvSpPr>
          <p:cNvPr id="3" name="Espace réservé du contenu 2"/>
          <p:cNvSpPr>
            <a:spLocks noGrp="1"/>
          </p:cNvSpPr>
          <p:nvPr>
            <p:ph sz="half" idx="1"/>
          </p:nvPr>
        </p:nvSpPr>
        <p:spPr>
          <a:xfrm>
            <a:off x="457200" y="1440064"/>
            <a:ext cx="4038600" cy="3326130"/>
          </a:xfrm>
        </p:spPr>
        <p:txBody>
          <a:bodyPr/>
          <a:lstStyle>
            <a:lvl1pPr>
              <a:defRPr sz="2600"/>
            </a:lvl1pPr>
            <a:lvl2pPr>
              <a:defRPr sz="2400"/>
            </a:lvl2pPr>
            <a:lvl3pPr>
              <a:defRPr sz="2000"/>
            </a:lvl3pPr>
            <a:lvl4pPr>
              <a:defRPr sz="1800"/>
            </a:lvl4pPr>
            <a:lvl5pPr>
              <a:defRPr sz="18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u contenu 3"/>
          <p:cNvSpPr>
            <a:spLocks noGrp="1"/>
          </p:cNvSpPr>
          <p:nvPr>
            <p:ph sz="half" idx="2"/>
          </p:nvPr>
        </p:nvSpPr>
        <p:spPr>
          <a:xfrm>
            <a:off x="4648200" y="1440064"/>
            <a:ext cx="4038600" cy="3326130"/>
          </a:xfrm>
        </p:spPr>
        <p:txBody>
          <a:bodyPr/>
          <a:lstStyle>
            <a:lvl1pPr>
              <a:defRPr sz="2600"/>
            </a:lvl1pPr>
            <a:lvl2pPr>
              <a:defRPr sz="2400"/>
            </a:lvl2pPr>
            <a:lvl3pPr>
              <a:defRPr sz="2000"/>
            </a:lvl3pPr>
            <a:lvl4pPr>
              <a:defRPr sz="1800"/>
            </a:lvl4pPr>
            <a:lvl5pPr>
              <a:defRPr sz="18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5" name="Espace réservé de la date 4"/>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6" name="Espace réservé du pied de page 5"/>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7" name="Espace réservé du numéro de diapositive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528066"/>
            <a:ext cx="8229600" cy="857250"/>
          </a:xfrm>
        </p:spPr>
        <p:txBody>
          <a:bodyPr tIns="45720" anchor="b"/>
          <a:lstStyle>
            <a:lvl1pPr>
              <a:defRPr/>
            </a:lvl1pPr>
          </a:lstStyle>
          <a:p>
            <a:r>
              <a:rPr kumimoji="0" lang="fr-FR" smtClean="0"/>
              <a:t>Cliquez pour modifier le style du titre</a:t>
            </a:r>
            <a:endParaRPr kumimoji="0" lang="en-US"/>
          </a:p>
        </p:txBody>
      </p:sp>
      <p:sp>
        <p:nvSpPr>
          <p:cNvPr id="3" name="Espace réservé du texte 2"/>
          <p:cNvSpPr>
            <a:spLocks noGrp="1"/>
          </p:cNvSpPr>
          <p:nvPr>
            <p:ph type="body" idx="1"/>
          </p:nvPr>
        </p:nvSpPr>
        <p:spPr>
          <a:xfrm>
            <a:off x="457200" y="1391436"/>
            <a:ext cx="4040188" cy="494514"/>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fr-FR" smtClean="0"/>
              <a:t>Cliquez pour modifier les styles du texte du masque</a:t>
            </a:r>
          </a:p>
        </p:txBody>
      </p:sp>
      <p:sp>
        <p:nvSpPr>
          <p:cNvPr id="4" name="Espace réservé du texte 3"/>
          <p:cNvSpPr>
            <a:spLocks noGrp="1"/>
          </p:cNvSpPr>
          <p:nvPr>
            <p:ph type="body" sz="half" idx="3"/>
          </p:nvPr>
        </p:nvSpPr>
        <p:spPr>
          <a:xfrm>
            <a:off x="4645026" y="1394818"/>
            <a:ext cx="4041775" cy="491132"/>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fr-FR" smtClean="0"/>
              <a:t>Cliquez pour modifier les styles du texte du masque</a:t>
            </a:r>
          </a:p>
        </p:txBody>
      </p:sp>
      <p:sp>
        <p:nvSpPr>
          <p:cNvPr id="5" name="Espace réservé du contenu 4"/>
          <p:cNvSpPr>
            <a:spLocks noGrp="1"/>
          </p:cNvSpPr>
          <p:nvPr>
            <p:ph sz="quarter" idx="2"/>
          </p:nvPr>
        </p:nvSpPr>
        <p:spPr>
          <a:xfrm>
            <a:off x="457200" y="1885950"/>
            <a:ext cx="4040188" cy="288429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6" name="Espace réservé du contenu 5"/>
          <p:cNvSpPr>
            <a:spLocks noGrp="1"/>
          </p:cNvSpPr>
          <p:nvPr>
            <p:ph sz="quarter" idx="4"/>
          </p:nvPr>
        </p:nvSpPr>
        <p:spPr>
          <a:xfrm>
            <a:off x="4645026" y="1885950"/>
            <a:ext cx="4041775" cy="288429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7" name="Espace réservé de la date 6"/>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8" name="Espace réservé du pied de page 7"/>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9" name="Espace réservé du numéro de diapositive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a:xfrm>
            <a:off x="457200" y="528066"/>
            <a:ext cx="8305800" cy="85725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fr-FR" smtClean="0"/>
              <a:t>Cliquez pour modifier le style du titre</a:t>
            </a:r>
            <a:endParaRPr kumimoji="0" lang="en-US"/>
          </a:p>
        </p:txBody>
      </p:sp>
      <p:sp>
        <p:nvSpPr>
          <p:cNvPr id="3" name="Espace réservé de la date 2"/>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4" name="Espace réservé du pied de page 3"/>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5" name="Espace réservé du numéro de diapositive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3" name="Espace réservé du pied de page 2"/>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4" name="Espace réservé du numéro de diapositive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685800" y="385764"/>
            <a:ext cx="2743200" cy="871538"/>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fr-FR" smtClean="0"/>
              <a:t>Cliquez pour modifier le style du titre</a:t>
            </a:r>
            <a:endParaRPr kumimoji="0" lang="en-US"/>
          </a:p>
        </p:txBody>
      </p:sp>
      <p:sp>
        <p:nvSpPr>
          <p:cNvPr id="3" name="Espace réservé du texte 2"/>
          <p:cNvSpPr>
            <a:spLocks noGrp="1"/>
          </p:cNvSpPr>
          <p:nvPr>
            <p:ph type="body" idx="2"/>
          </p:nvPr>
        </p:nvSpPr>
        <p:spPr>
          <a:xfrm>
            <a:off x="685800" y="1257300"/>
            <a:ext cx="2743200" cy="3429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fr-FR" smtClean="0"/>
              <a:t>Cliquez pour modifier les styles du texte du masque</a:t>
            </a:r>
          </a:p>
        </p:txBody>
      </p:sp>
      <p:sp>
        <p:nvSpPr>
          <p:cNvPr id="4" name="Espace réservé du contenu 3"/>
          <p:cNvSpPr>
            <a:spLocks noGrp="1"/>
          </p:cNvSpPr>
          <p:nvPr>
            <p:ph sz="half" idx="1"/>
          </p:nvPr>
        </p:nvSpPr>
        <p:spPr>
          <a:xfrm>
            <a:off x="3575050" y="1257300"/>
            <a:ext cx="5111750" cy="3429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5" name="Espace réservé de la date 4"/>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6" name="Espace réservé du pied de page 5"/>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7" name="Espace réservé du numéro de diapositive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9" name="Rogner et arrondir un rectangle à un seul coin 8"/>
          <p:cNvSpPr/>
          <p:nvPr/>
        </p:nvSpPr>
        <p:spPr>
          <a:xfrm rot="420000" flipV="1">
            <a:off x="3165753" y="831058"/>
            <a:ext cx="5257800" cy="30861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Triangle rectangle 11"/>
          <p:cNvSpPr/>
          <p:nvPr/>
        </p:nvSpPr>
        <p:spPr>
          <a:xfrm rot="420000" flipV="1">
            <a:off x="8004134" y="4019827"/>
            <a:ext cx="155448" cy="116586"/>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re 1"/>
          <p:cNvSpPr>
            <a:spLocks noGrp="1"/>
          </p:cNvSpPr>
          <p:nvPr>
            <p:ph type="title"/>
          </p:nvPr>
        </p:nvSpPr>
        <p:spPr>
          <a:xfrm>
            <a:off x="609600" y="882747"/>
            <a:ext cx="2212848" cy="1186966"/>
          </a:xfrm>
        </p:spPr>
        <p:txBody>
          <a:bodyPr vert="horz" lIns="45720" tIns="45720" rIns="45720" bIns="45720" anchor="b"/>
          <a:lstStyle>
            <a:lvl1pPr algn="l">
              <a:buNone/>
              <a:defRPr sz="2000" b="1">
                <a:solidFill>
                  <a:schemeClr val="tx2"/>
                </a:solidFill>
              </a:defRPr>
            </a:lvl1pPr>
          </a:lstStyle>
          <a:p>
            <a:r>
              <a:rPr kumimoji="0" lang="fr-FR" smtClean="0"/>
              <a:t>Cliquez pour modifier le style du titre</a:t>
            </a:r>
            <a:endParaRPr kumimoji="0" lang="en-US"/>
          </a:p>
        </p:txBody>
      </p:sp>
      <p:sp>
        <p:nvSpPr>
          <p:cNvPr id="4" name="Espace réservé du texte 3"/>
          <p:cNvSpPr>
            <a:spLocks noGrp="1"/>
          </p:cNvSpPr>
          <p:nvPr>
            <p:ph type="body" sz="half" idx="2"/>
          </p:nvPr>
        </p:nvSpPr>
        <p:spPr>
          <a:xfrm>
            <a:off x="609600" y="2121589"/>
            <a:ext cx="2209800" cy="163449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fr-FR" smtClean="0"/>
              <a:t>Cliquez pour modifier les styles du texte du masque</a:t>
            </a:r>
          </a:p>
        </p:txBody>
      </p:sp>
      <p:sp>
        <p:nvSpPr>
          <p:cNvPr id="5" name="Espace réservé de la date 4"/>
          <p:cNvSpPr>
            <a:spLocks noGrp="1"/>
          </p:cNvSpPr>
          <p:nvPr>
            <p:ph type="dt" sz="half" idx="10"/>
          </p:nvPr>
        </p:nvSpPr>
        <p:spPr/>
        <p:txBody>
          <a:bodyPr/>
          <a:lstStyle/>
          <a:p>
            <a:fld id="{8F6BCBE8-30B0-4476-8762-9236B142003A}" type="datetimeFigureOut">
              <a:rPr lang="en-US" smtClean="0"/>
              <a:pPr/>
              <a:t>10/6/2021</a:t>
            </a:fld>
            <a:endParaRPr lang="en-US" sz="1100" dirty="0">
              <a:solidFill>
                <a:schemeClr val="tx2"/>
              </a:solidFill>
            </a:endParaRPr>
          </a:p>
        </p:txBody>
      </p:sp>
      <p:sp>
        <p:nvSpPr>
          <p:cNvPr id="6" name="Espace réservé du pied de page 5"/>
          <p:cNvSpPr>
            <a:spLocks noGrp="1"/>
          </p:cNvSpPr>
          <p:nvPr>
            <p:ph type="ftr" sz="quarter" idx="11"/>
          </p:nvPr>
        </p:nvSpPr>
        <p:spPr/>
        <p:txBody>
          <a:bodyPr/>
          <a:lstStyle/>
          <a:p>
            <a:pPr algn="r" eaLnBrk="1" latinLnBrk="0" hangingPunct="1"/>
            <a:endParaRPr kumimoji="0" lang="en-US" sz="1100" dirty="0">
              <a:solidFill>
                <a:schemeClr val="tx2"/>
              </a:solidFill>
            </a:endParaRPr>
          </a:p>
        </p:txBody>
      </p:sp>
      <p:sp>
        <p:nvSpPr>
          <p:cNvPr id="7" name="Espace réservé du numéro de diapositive 6"/>
          <p:cNvSpPr>
            <a:spLocks noGrp="1"/>
          </p:cNvSpPr>
          <p:nvPr>
            <p:ph type="sldNum" sz="quarter" idx="12"/>
          </p:nvPr>
        </p:nvSpPr>
        <p:spPr>
          <a:xfrm>
            <a:off x="8077200" y="4767263"/>
            <a:ext cx="609600" cy="273844"/>
          </a:xfrm>
        </p:spPr>
        <p:txBody>
          <a:body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sp>
        <p:nvSpPr>
          <p:cNvPr id="3" name="Espace réservé pour une image  2"/>
          <p:cNvSpPr>
            <a:spLocks noGrp="1"/>
          </p:cNvSpPr>
          <p:nvPr>
            <p:ph type="pic" idx="1"/>
          </p:nvPr>
        </p:nvSpPr>
        <p:spPr>
          <a:xfrm rot="420000">
            <a:off x="3485793" y="899638"/>
            <a:ext cx="4617720" cy="294894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fr-FR" smtClean="0"/>
              <a:t>Cliquez sur l'icône pour ajouter une image</a:t>
            </a:r>
            <a:endParaRPr kumimoji="0" lang="en-US" dirty="0"/>
          </a:p>
        </p:txBody>
      </p:sp>
      <p:sp>
        <p:nvSpPr>
          <p:cNvPr id="10" name="Forme libre 9"/>
          <p:cNvSpPr>
            <a:spLocks/>
          </p:cNvSpPr>
          <p:nvPr/>
        </p:nvSpPr>
        <p:spPr bwMode="auto">
          <a:xfrm flipV="1">
            <a:off x="-9525" y="4362450"/>
            <a:ext cx="9163050" cy="78105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orme libre 10"/>
          <p:cNvSpPr>
            <a:spLocks/>
          </p:cNvSpPr>
          <p:nvPr/>
        </p:nvSpPr>
        <p:spPr bwMode="auto">
          <a:xfrm flipV="1">
            <a:off x="4381500" y="4664869"/>
            <a:ext cx="4762500" cy="478631"/>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orme libre 6"/>
          <p:cNvSpPr>
            <a:spLocks/>
          </p:cNvSpPr>
          <p:nvPr/>
        </p:nvSpPr>
        <p:spPr bwMode="auto">
          <a:xfrm>
            <a:off x="-9525" y="-5358"/>
            <a:ext cx="9163050" cy="78105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orme libre 7"/>
          <p:cNvSpPr>
            <a:spLocks/>
          </p:cNvSpPr>
          <p:nvPr/>
        </p:nvSpPr>
        <p:spPr bwMode="auto">
          <a:xfrm>
            <a:off x="4381500" y="-5358"/>
            <a:ext cx="4762500" cy="478631"/>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Espace réservé du titre 8"/>
          <p:cNvSpPr>
            <a:spLocks noGrp="1"/>
          </p:cNvSpPr>
          <p:nvPr>
            <p:ph type="title"/>
          </p:nvPr>
        </p:nvSpPr>
        <p:spPr>
          <a:xfrm>
            <a:off x="457200" y="528066"/>
            <a:ext cx="8229600" cy="857250"/>
          </a:xfrm>
          <a:prstGeom prst="rect">
            <a:avLst/>
          </a:prstGeom>
        </p:spPr>
        <p:txBody>
          <a:bodyPr vert="horz" lIns="0" rIns="0" bIns="0" anchor="b">
            <a:normAutofit/>
          </a:bodyPr>
          <a:lstStyle/>
          <a:p>
            <a:r>
              <a:rPr kumimoji="0" lang="fr-FR" smtClean="0"/>
              <a:t>Cliquez pour modifier le style du titre</a:t>
            </a:r>
            <a:endParaRPr kumimoji="0" lang="en-US"/>
          </a:p>
        </p:txBody>
      </p:sp>
      <p:sp>
        <p:nvSpPr>
          <p:cNvPr id="30" name="Espace réservé du texte 29"/>
          <p:cNvSpPr>
            <a:spLocks noGrp="1"/>
          </p:cNvSpPr>
          <p:nvPr>
            <p:ph type="body" idx="1"/>
          </p:nvPr>
        </p:nvSpPr>
        <p:spPr>
          <a:xfrm>
            <a:off x="457200" y="1451610"/>
            <a:ext cx="8229600" cy="3291840"/>
          </a:xfrm>
          <a:prstGeom prst="rect">
            <a:avLst/>
          </a:prstGeom>
        </p:spPr>
        <p:txBody>
          <a:bodyPr vert="horz">
            <a:normAutofit/>
          </a:bodyPr>
          <a:lstStyle/>
          <a:p>
            <a:pPr lvl="0" eaLnBrk="1" latinLnBrk="0" hangingPunct="1"/>
            <a:r>
              <a:rPr kumimoji="0" lang="fr-FR" smtClean="0"/>
              <a:t>Cliquez pour modifier les styles du texte du masque</a:t>
            </a:r>
          </a:p>
          <a:p>
            <a:pPr lvl="1" eaLnBrk="1" latinLnBrk="0" hangingPunct="1"/>
            <a:r>
              <a:rPr kumimoji="0" lang="fr-FR" smtClean="0"/>
              <a:t>Deuxième niveau</a:t>
            </a:r>
          </a:p>
          <a:p>
            <a:pPr lvl="2" eaLnBrk="1" latinLnBrk="0" hangingPunct="1"/>
            <a:r>
              <a:rPr kumimoji="0" lang="fr-FR" smtClean="0"/>
              <a:t>Troisième niveau</a:t>
            </a:r>
          </a:p>
          <a:p>
            <a:pPr lvl="3" eaLnBrk="1" latinLnBrk="0" hangingPunct="1"/>
            <a:r>
              <a:rPr kumimoji="0" lang="fr-FR" smtClean="0"/>
              <a:t>Quatrième niveau</a:t>
            </a:r>
          </a:p>
          <a:p>
            <a:pPr lvl="4" eaLnBrk="1" latinLnBrk="0" hangingPunct="1"/>
            <a:r>
              <a:rPr kumimoji="0" lang="fr-FR" smtClean="0"/>
              <a:t>Cinquième niveau</a:t>
            </a:r>
            <a:endParaRPr kumimoji="0" lang="en-US"/>
          </a:p>
        </p:txBody>
      </p:sp>
      <p:sp>
        <p:nvSpPr>
          <p:cNvPr id="10" name="Espace réservé de la date 9"/>
          <p:cNvSpPr>
            <a:spLocks noGrp="1"/>
          </p:cNvSpPr>
          <p:nvPr>
            <p:ph type="dt" sz="half" idx="2"/>
          </p:nvPr>
        </p:nvSpPr>
        <p:spPr>
          <a:xfrm>
            <a:off x="457200" y="4767263"/>
            <a:ext cx="2133600" cy="273844"/>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8F6BCBE8-30B0-4476-8762-9236B142003A}" type="datetimeFigureOut">
              <a:rPr lang="en-US" smtClean="0"/>
              <a:pPr/>
              <a:t>10/6/2021</a:t>
            </a:fld>
            <a:endParaRPr lang="en-US" sz="1100" dirty="0">
              <a:solidFill>
                <a:schemeClr val="tx2"/>
              </a:solidFill>
            </a:endParaRPr>
          </a:p>
        </p:txBody>
      </p:sp>
      <p:sp>
        <p:nvSpPr>
          <p:cNvPr id="22" name="Espace réservé du pied de page 21"/>
          <p:cNvSpPr>
            <a:spLocks noGrp="1"/>
          </p:cNvSpPr>
          <p:nvPr>
            <p:ph type="ftr" sz="quarter" idx="3"/>
          </p:nvPr>
        </p:nvSpPr>
        <p:spPr>
          <a:xfrm>
            <a:off x="2667000" y="4767263"/>
            <a:ext cx="3352800" cy="273844"/>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pPr algn="r" eaLnBrk="1" latinLnBrk="0" hangingPunct="1"/>
            <a:endParaRPr kumimoji="0" lang="en-US" sz="1100" dirty="0">
              <a:solidFill>
                <a:schemeClr val="tx2"/>
              </a:solidFill>
            </a:endParaRPr>
          </a:p>
        </p:txBody>
      </p:sp>
      <p:sp>
        <p:nvSpPr>
          <p:cNvPr id="18" name="Espace réservé du numéro de diapositive 17"/>
          <p:cNvSpPr>
            <a:spLocks noGrp="1"/>
          </p:cNvSpPr>
          <p:nvPr>
            <p:ph type="sldNum" sz="quarter" idx="4"/>
          </p:nvPr>
        </p:nvSpPr>
        <p:spPr>
          <a:xfrm>
            <a:off x="7924800" y="4767263"/>
            <a:ext cx="762000" cy="273844"/>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pPr marL="0" lvl="0" indent="0" algn="r" rtl="0">
              <a:spcBef>
                <a:spcPts val="0"/>
              </a:spcBef>
              <a:spcAft>
                <a:spcPts val="0"/>
              </a:spcAft>
              <a:buNone/>
            </a:pPr>
            <a:fld id="{00000000-1234-1234-1234-123412341234}" type="slidenum">
              <a:rPr lang="fr-FR" smtClean="0"/>
              <a:pPr marL="0" lvl="0" indent="0" algn="r" rtl="0">
                <a:spcBef>
                  <a:spcPts val="0"/>
                </a:spcBef>
                <a:spcAft>
                  <a:spcPts val="0"/>
                </a:spcAft>
                <a:buNone/>
              </a:pPr>
              <a:t>‹N°›</a:t>
            </a:fld>
            <a:endParaRPr lang="fr-FR"/>
          </a:p>
        </p:txBody>
      </p:sp>
      <p:grpSp>
        <p:nvGrpSpPr>
          <p:cNvPr id="2" name="Groupe 1"/>
          <p:cNvGrpSpPr/>
          <p:nvPr/>
        </p:nvGrpSpPr>
        <p:grpSpPr>
          <a:xfrm>
            <a:off x="-19017" y="151806"/>
            <a:ext cx="9180548" cy="486918"/>
            <a:chOff x="-19045" y="216550"/>
            <a:chExt cx="9180548" cy="649224"/>
          </a:xfrm>
        </p:grpSpPr>
        <p:sp>
          <p:nvSpPr>
            <p:cNvPr id="12" name="Forme libre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orme libre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Lst>
  <p:hf sldNum="0" hdr="0" ftr="0" dt="0"/>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s://fuchsbastien.github.io/FuchsBastien_5_07092021/" TargetMode="External"/><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localhost:3000/api/teddies/order/:_id" TargetMode="External"/><Relationship Id="rId2" Type="http://schemas.openxmlformats.org/officeDocument/2006/relationships/hyperlink" Target="http://localhost:3000/api/teddies" TargetMode="External"/><Relationship Id="rId1" Type="http://schemas.openxmlformats.org/officeDocument/2006/relationships/slideLayout" Target="../slideLayouts/slideLayout12.xml"/><Relationship Id="rId4" Type="http://schemas.openxmlformats.org/officeDocument/2006/relationships/hyperlink" Target="http://localhost:3000/api/teddies/order"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745479" y="1434892"/>
            <a:ext cx="3724800" cy="838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fr" sz="2700" dirty="0">
                <a:latin typeface="Raleway"/>
                <a:ea typeface="Raleway"/>
                <a:cs typeface="Raleway"/>
                <a:sym typeface="Raleway"/>
              </a:rPr>
              <a:t>Présentation</a:t>
            </a:r>
            <a:endParaRPr sz="2700" dirty="0">
              <a:latin typeface="Raleway"/>
              <a:ea typeface="Raleway"/>
              <a:cs typeface="Raleway"/>
              <a:sym typeface="Raleway"/>
            </a:endParaRPr>
          </a:p>
        </p:txBody>
      </p:sp>
      <p:sp>
        <p:nvSpPr>
          <p:cNvPr id="86" name="Google Shape;86;p13"/>
          <p:cNvSpPr txBox="1">
            <a:spLocks noGrp="1"/>
          </p:cNvSpPr>
          <p:nvPr>
            <p:ph type="subTitle" idx="1"/>
          </p:nvPr>
        </p:nvSpPr>
        <p:spPr>
          <a:xfrm>
            <a:off x="421225" y="2477706"/>
            <a:ext cx="8222100" cy="821733"/>
          </a:xfrm>
          <a:prstGeom prst="rect">
            <a:avLst/>
          </a:prstGeom>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SzPts val="1800"/>
              <a:buFont typeface="Raleway"/>
              <a:buChar char="●"/>
            </a:pPr>
            <a:r>
              <a:rPr lang="fr" sz="1800" dirty="0" smtClean="0">
                <a:latin typeface="Raleway"/>
                <a:ea typeface="Raleway"/>
                <a:cs typeface="Raleway"/>
                <a:sym typeface="Raleway"/>
              </a:rPr>
              <a:t>FUCHS Bastien</a:t>
            </a:r>
            <a:endParaRPr sz="1800" dirty="0">
              <a:latin typeface="Raleway"/>
              <a:ea typeface="Raleway"/>
              <a:cs typeface="Raleway"/>
              <a:sym typeface="Raleway"/>
            </a:endParaRPr>
          </a:p>
          <a:p>
            <a:pPr marL="457200" lvl="0" indent="-342900" algn="l" rtl="0">
              <a:lnSpc>
                <a:spcPct val="115000"/>
              </a:lnSpc>
              <a:spcBef>
                <a:spcPts val="0"/>
              </a:spcBef>
              <a:spcAft>
                <a:spcPts val="0"/>
              </a:spcAft>
              <a:buSzPts val="1800"/>
              <a:buFont typeface="Raleway"/>
              <a:buChar char="●"/>
            </a:pPr>
            <a:r>
              <a:rPr lang="fr-FR" sz="1800" dirty="0" smtClean="0">
                <a:latin typeface="Raleway"/>
                <a:ea typeface="Raleway"/>
                <a:cs typeface="Raleway"/>
                <a:sym typeface="Raleway"/>
              </a:rPr>
              <a:t>Développeur front-end </a:t>
            </a:r>
            <a:r>
              <a:rPr lang="fr" sz="1800" dirty="0" smtClean="0">
                <a:latin typeface="Raleway"/>
                <a:ea typeface="Raleway"/>
                <a:cs typeface="Raleway"/>
                <a:sym typeface="Raleway"/>
              </a:rPr>
              <a:t>pour Orinoco, entreprise de commerce en ligne</a:t>
            </a:r>
            <a:endParaRPr sz="1800" dirty="0">
              <a:latin typeface="Raleway"/>
              <a:ea typeface="Raleway"/>
              <a:cs typeface="Raleway"/>
              <a:sym typeface="Raleway"/>
            </a:endParaRPr>
          </a:p>
        </p:txBody>
      </p:sp>
      <p:sp>
        <p:nvSpPr>
          <p:cNvPr id="88" name="Google Shape;88;p13"/>
          <p:cNvSpPr txBox="1"/>
          <p:nvPr/>
        </p:nvSpPr>
        <p:spPr>
          <a:xfrm>
            <a:off x="5079825" y="2709705"/>
            <a:ext cx="40752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boto"/>
              <a:ea typeface="Roboto"/>
              <a:cs typeface="Roboto"/>
              <a:sym typeface="Roboto"/>
            </a:endParaRPr>
          </a:p>
        </p:txBody>
      </p:sp>
      <p:pic>
        <p:nvPicPr>
          <p:cNvPr id="1026" name="Picture 2" descr="C:\Users\fuchs\Desktop\P5_FUCHS_Bastien_version_avant-29-09-21\P5_04_code_version_avant_29-09-21\Back\images\logo_orinoco.png"/>
          <p:cNvPicPr>
            <a:picLocks noChangeAspect="1" noChangeArrowheads="1"/>
          </p:cNvPicPr>
          <p:nvPr/>
        </p:nvPicPr>
        <p:blipFill>
          <a:blip r:embed="rId3"/>
          <a:srcRect/>
          <a:stretch>
            <a:fillRect/>
          </a:stretch>
        </p:blipFill>
        <p:spPr bwMode="auto">
          <a:xfrm>
            <a:off x="6465650" y="934260"/>
            <a:ext cx="1865549" cy="839497"/>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340960" y="738836"/>
            <a:ext cx="8520600" cy="4162348"/>
          </a:xfrm>
        </p:spPr>
        <p:txBody>
          <a:bodyPr>
            <a:normAutofit/>
          </a:bodyPr>
          <a:lstStyle/>
          <a:p>
            <a:r>
              <a:rPr lang="fr-FR" sz="1400" dirty="0" smtClean="0"/>
              <a:t>Chaque élément du panier peut être supprimé au moyen de l’icône panier</a:t>
            </a:r>
          </a:p>
          <a:p>
            <a:r>
              <a:rPr lang="fr-FR" sz="1400" dirty="0" smtClean="0"/>
              <a:t>Un bouton « vider mon panier » permet de supprimer l’ensemble des éléments</a:t>
            </a:r>
            <a:endParaRPr lang="fr-FR" sz="1400" dirty="0"/>
          </a:p>
        </p:txBody>
      </p:sp>
      <p:pic>
        <p:nvPicPr>
          <p:cNvPr id="5122" name="Picture 2"/>
          <p:cNvPicPr>
            <a:picLocks noChangeAspect="1" noChangeArrowheads="1"/>
          </p:cNvPicPr>
          <p:nvPr/>
        </p:nvPicPr>
        <p:blipFill>
          <a:blip r:embed="rId2"/>
          <a:srcRect l="22578" t="16095" r="23947" b="58197"/>
          <a:stretch>
            <a:fillRect/>
          </a:stretch>
        </p:blipFill>
        <p:spPr bwMode="auto">
          <a:xfrm>
            <a:off x="1697125" y="1611462"/>
            <a:ext cx="5559553" cy="1713474"/>
          </a:xfrm>
          <a:prstGeom prst="rect">
            <a:avLst/>
          </a:prstGeom>
          <a:noFill/>
          <a:ln w="9525">
            <a:noFill/>
            <a:miter lim="800000"/>
            <a:headEnd/>
            <a:tailEnd/>
          </a:ln>
        </p:spPr>
      </p:pic>
      <p:pic>
        <p:nvPicPr>
          <p:cNvPr id="5123" name="Picture 3"/>
          <p:cNvPicPr>
            <a:picLocks noChangeAspect="1" noChangeArrowheads="1"/>
          </p:cNvPicPr>
          <p:nvPr/>
        </p:nvPicPr>
        <p:blipFill>
          <a:blip r:embed="rId3"/>
          <a:srcRect l="33724" t="20248" b="62951"/>
          <a:stretch>
            <a:fillRect/>
          </a:stretch>
        </p:blipFill>
        <p:spPr bwMode="auto">
          <a:xfrm>
            <a:off x="980236" y="3704057"/>
            <a:ext cx="6702317" cy="9557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311700" y="643738"/>
            <a:ext cx="8520600" cy="4147718"/>
          </a:xfrm>
        </p:spPr>
        <p:txBody>
          <a:bodyPr>
            <a:normAutofit/>
          </a:bodyPr>
          <a:lstStyle/>
          <a:p>
            <a:r>
              <a:rPr lang="fr-FR" sz="1800" dirty="0" smtClean="0"/>
              <a:t>Lors du clic de ses deux boutons l’utilisateur reçoit un message de confirmation</a:t>
            </a:r>
            <a:endParaRPr lang="fr-FR" sz="1800" dirty="0"/>
          </a:p>
        </p:txBody>
      </p:sp>
      <p:pic>
        <p:nvPicPr>
          <p:cNvPr id="1026" name="Picture 2"/>
          <p:cNvPicPr>
            <a:picLocks noChangeAspect="1" noChangeArrowheads="1"/>
          </p:cNvPicPr>
          <p:nvPr/>
        </p:nvPicPr>
        <p:blipFill>
          <a:blip r:embed="rId2"/>
          <a:srcRect l="21805" t="5744" r="21326" b="59574"/>
          <a:stretch>
            <a:fillRect/>
          </a:stretch>
        </p:blipFill>
        <p:spPr bwMode="auto">
          <a:xfrm>
            <a:off x="1784910" y="1166966"/>
            <a:ext cx="5127955" cy="1759114"/>
          </a:xfrm>
          <a:prstGeom prst="rect">
            <a:avLst/>
          </a:prstGeom>
          <a:noFill/>
          <a:ln w="9525">
            <a:noFill/>
            <a:miter lim="800000"/>
            <a:headEnd/>
            <a:tailEnd/>
          </a:ln>
        </p:spPr>
      </p:pic>
      <p:pic>
        <p:nvPicPr>
          <p:cNvPr id="1028" name="Picture 4"/>
          <p:cNvPicPr>
            <a:picLocks noChangeAspect="1" noChangeArrowheads="1"/>
          </p:cNvPicPr>
          <p:nvPr/>
        </p:nvPicPr>
        <p:blipFill>
          <a:blip r:embed="rId3"/>
          <a:srcRect l="21259" t="5593" r="19558" b="57823"/>
          <a:stretch>
            <a:fillRect/>
          </a:stretch>
        </p:blipFill>
        <p:spPr bwMode="auto">
          <a:xfrm>
            <a:off x="1795729" y="3189428"/>
            <a:ext cx="5091380" cy="177027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333645" y="724205"/>
            <a:ext cx="8520600" cy="4001415"/>
          </a:xfrm>
        </p:spPr>
        <p:txBody>
          <a:bodyPr>
            <a:normAutofit/>
          </a:bodyPr>
          <a:lstStyle/>
          <a:p>
            <a:r>
              <a:rPr lang="fr-FR" sz="1600" dirty="0" smtClean="0"/>
              <a:t>Lors de la suppression d’un article, les tableaux contenant les données des oursons et les prix seront mis à jour</a:t>
            </a:r>
            <a:endParaRPr lang="fr-FR" sz="1600" dirty="0"/>
          </a:p>
        </p:txBody>
      </p:sp>
      <p:pic>
        <p:nvPicPr>
          <p:cNvPr id="4" name="Picture 3"/>
          <p:cNvPicPr>
            <a:picLocks noChangeAspect="1" noChangeArrowheads="1"/>
          </p:cNvPicPr>
          <p:nvPr/>
        </p:nvPicPr>
        <p:blipFill>
          <a:blip r:embed="rId2"/>
          <a:srcRect l="21650" t="15140" r="22142" b="63361"/>
          <a:stretch>
            <a:fillRect/>
          </a:stretch>
        </p:blipFill>
        <p:spPr bwMode="auto">
          <a:xfrm>
            <a:off x="1417341" y="1602028"/>
            <a:ext cx="6212206" cy="1319973"/>
          </a:xfrm>
          <a:prstGeom prst="rect">
            <a:avLst/>
          </a:prstGeom>
          <a:noFill/>
          <a:ln w="9525">
            <a:noFill/>
            <a:miter lim="800000"/>
            <a:headEnd/>
            <a:tailEnd/>
          </a:ln>
        </p:spPr>
      </p:pic>
      <p:pic>
        <p:nvPicPr>
          <p:cNvPr id="2050" name="Picture 2"/>
          <p:cNvPicPr>
            <a:picLocks noChangeAspect="1" noChangeArrowheads="1"/>
          </p:cNvPicPr>
          <p:nvPr/>
        </p:nvPicPr>
        <p:blipFill>
          <a:blip r:embed="rId3"/>
          <a:srcRect l="33558" t="14142" b="58698"/>
          <a:stretch>
            <a:fillRect/>
          </a:stretch>
        </p:blipFill>
        <p:spPr bwMode="auto">
          <a:xfrm>
            <a:off x="1369935" y="3215403"/>
            <a:ext cx="6281764" cy="1444379"/>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l="4135" t="15963" r="44839" b="18513"/>
          <a:stretch>
            <a:fillRect/>
          </a:stretch>
        </p:blipFill>
        <p:spPr bwMode="auto">
          <a:xfrm>
            <a:off x="446227" y="1872692"/>
            <a:ext cx="4162349" cy="3006547"/>
          </a:xfrm>
          <a:prstGeom prst="rect">
            <a:avLst/>
          </a:prstGeom>
          <a:noFill/>
          <a:ln w="9525">
            <a:noFill/>
            <a:miter lim="800000"/>
            <a:headEnd/>
            <a:tailEnd/>
          </a:ln>
        </p:spPr>
      </p:pic>
      <p:sp>
        <p:nvSpPr>
          <p:cNvPr id="5" name="Titre 1"/>
          <p:cNvSpPr>
            <a:spLocks noGrp="1"/>
          </p:cNvSpPr>
          <p:nvPr>
            <p:ph type="body" idx="1"/>
          </p:nvPr>
        </p:nvSpPr>
        <p:spPr>
          <a:xfrm>
            <a:off x="318465" y="724205"/>
            <a:ext cx="8521700" cy="4234777"/>
          </a:xfrm>
        </p:spPr>
        <p:txBody>
          <a:bodyPr>
            <a:normAutofit fontScale="97500"/>
          </a:bodyPr>
          <a:lstStyle/>
          <a:p>
            <a:r>
              <a:rPr lang="fr-FR" sz="1200" dirty="0" smtClean="0"/>
              <a:t>Le formulaire doit respecté les caractères demandés pour être validé</a:t>
            </a:r>
          </a:p>
          <a:p>
            <a:r>
              <a:rPr lang="fr-FR" sz="1200" dirty="0" smtClean="0"/>
              <a:t>Au clic du bouton « valider  votre panier », le prix du panier est stocké localement et un objet regroupant les données du formulaire et les ID des oursons du panier est envoyé au serveur via une requête POST.</a:t>
            </a:r>
          </a:p>
          <a:p>
            <a:r>
              <a:rPr lang="fr-FR" sz="1200" dirty="0" smtClean="0"/>
              <a:t>Une fois la requête effectué, une ID de la commande est générée et stocké localement</a:t>
            </a:r>
          </a:p>
          <a:p>
            <a:r>
              <a:rPr lang="fr-FR" sz="1200" dirty="0" smtClean="0"/>
              <a:t>L’utilisateur est redirigé vers la page de confirmation </a:t>
            </a:r>
            <a:endParaRPr lang="fr-FR" sz="1200" dirty="0"/>
          </a:p>
        </p:txBody>
      </p:sp>
      <p:pic>
        <p:nvPicPr>
          <p:cNvPr id="3075" name="Picture 3"/>
          <p:cNvPicPr>
            <a:picLocks noChangeAspect="1" noChangeArrowheads="1"/>
          </p:cNvPicPr>
          <p:nvPr/>
        </p:nvPicPr>
        <p:blipFill>
          <a:blip r:embed="rId3"/>
          <a:srcRect l="59067" t="46780" r="987" b="5697"/>
          <a:stretch>
            <a:fillRect/>
          </a:stretch>
        </p:blipFill>
        <p:spPr bwMode="auto">
          <a:xfrm>
            <a:off x="4816888" y="2253083"/>
            <a:ext cx="3939406" cy="263622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11700" y="351479"/>
            <a:ext cx="8520600" cy="607800"/>
          </a:xfrm>
        </p:spPr>
        <p:txBody>
          <a:bodyPr>
            <a:normAutofit fontScale="90000"/>
          </a:bodyPr>
          <a:lstStyle/>
          <a:p>
            <a:pPr algn="ctr"/>
            <a:r>
              <a:rPr lang="fr-FR" dirty="0" smtClean="0"/>
              <a:t>Page de confirmation</a:t>
            </a:r>
            <a:endParaRPr lang="fr-FR" dirty="0"/>
          </a:p>
        </p:txBody>
      </p:sp>
      <p:sp>
        <p:nvSpPr>
          <p:cNvPr id="3" name="Espace réservé du texte 2"/>
          <p:cNvSpPr>
            <a:spLocks noGrp="1"/>
          </p:cNvSpPr>
          <p:nvPr>
            <p:ph type="body" idx="1"/>
          </p:nvPr>
        </p:nvSpPr>
        <p:spPr>
          <a:xfrm>
            <a:off x="395022" y="1207007"/>
            <a:ext cx="8422648" cy="3672231"/>
          </a:xfrm>
        </p:spPr>
        <p:txBody>
          <a:bodyPr>
            <a:normAutofit/>
          </a:bodyPr>
          <a:lstStyle/>
          <a:p>
            <a:r>
              <a:rPr lang="fr-FR" sz="1800" dirty="0" smtClean="0"/>
              <a:t>L’utilisateur reçoit un message récapitulant l’ID et le montant total de la commande ainsi qu’un message de remerciement</a:t>
            </a:r>
          </a:p>
          <a:p>
            <a:r>
              <a:rPr lang="fr-FR" sz="1800" dirty="0" smtClean="0"/>
              <a:t>Ces données sont récupéré du local </a:t>
            </a:r>
            <a:r>
              <a:rPr lang="fr-FR" sz="1800" dirty="0" err="1" smtClean="0"/>
              <a:t>storage</a:t>
            </a:r>
            <a:r>
              <a:rPr lang="fr-FR" sz="1800" dirty="0" smtClean="0"/>
              <a:t> de la page panier</a:t>
            </a:r>
            <a:endParaRPr lang="fr-FR" sz="1800" dirty="0"/>
          </a:p>
        </p:txBody>
      </p:sp>
      <p:pic>
        <p:nvPicPr>
          <p:cNvPr id="4098" name="Picture 2"/>
          <p:cNvPicPr>
            <a:picLocks noChangeAspect="1" noChangeArrowheads="1"/>
          </p:cNvPicPr>
          <p:nvPr/>
        </p:nvPicPr>
        <p:blipFill>
          <a:blip r:embed="rId2"/>
          <a:srcRect l="233" t="6924" r="40945" b="16378"/>
          <a:stretch>
            <a:fillRect/>
          </a:stretch>
        </p:blipFill>
        <p:spPr bwMode="auto">
          <a:xfrm>
            <a:off x="1155803" y="2302936"/>
            <a:ext cx="3343044" cy="2451943"/>
          </a:xfrm>
          <a:prstGeom prst="rect">
            <a:avLst/>
          </a:prstGeom>
          <a:noFill/>
          <a:ln w="9525">
            <a:noFill/>
            <a:miter lim="800000"/>
            <a:headEnd/>
            <a:tailEnd/>
          </a:ln>
        </p:spPr>
      </p:pic>
      <p:pic>
        <p:nvPicPr>
          <p:cNvPr id="4099" name="Picture 3"/>
          <p:cNvPicPr>
            <a:picLocks noChangeAspect="1" noChangeArrowheads="1"/>
          </p:cNvPicPr>
          <p:nvPr/>
        </p:nvPicPr>
        <p:blipFill>
          <a:blip r:embed="rId3"/>
          <a:srcRect l="59154" t="17353" b="71714"/>
          <a:stretch>
            <a:fillRect/>
          </a:stretch>
        </p:blipFill>
        <p:spPr bwMode="auto">
          <a:xfrm>
            <a:off x="5164531" y="3021177"/>
            <a:ext cx="3061004" cy="46085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8"/>
          <p:cNvSpPr txBox="1">
            <a:spLocks noGrp="1"/>
          </p:cNvSpPr>
          <p:nvPr>
            <p:ph type="title"/>
          </p:nvPr>
        </p:nvSpPr>
        <p:spPr>
          <a:xfrm>
            <a:off x="966282" y="823608"/>
            <a:ext cx="7230893" cy="8625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fr" sz="3400" b="1" u="sng" dirty="0" smtClean="0">
                <a:latin typeface="Raleway"/>
                <a:ea typeface="Raleway"/>
                <a:cs typeface="Raleway"/>
                <a:sym typeface="Raleway"/>
              </a:rPr>
              <a:t>Démonstration de l’application</a:t>
            </a:r>
            <a:endParaRPr sz="3400" b="1" u="sng" dirty="0">
              <a:latin typeface="Raleway"/>
              <a:ea typeface="Raleway"/>
              <a:cs typeface="Raleway"/>
              <a:sym typeface="Raleway"/>
            </a:endParaRPr>
          </a:p>
        </p:txBody>
      </p:sp>
      <p:sp>
        <p:nvSpPr>
          <p:cNvPr id="120" name="Google Shape;120;p18"/>
          <p:cNvSpPr txBox="1">
            <a:spLocks noGrp="1"/>
          </p:cNvSpPr>
          <p:nvPr>
            <p:ph type="body" idx="1"/>
          </p:nvPr>
        </p:nvSpPr>
        <p:spPr>
          <a:xfrm>
            <a:off x="460443" y="3231139"/>
            <a:ext cx="8177719" cy="567300"/>
          </a:xfrm>
          <a:prstGeom prst="rect">
            <a:avLst/>
          </a:prstGeom>
        </p:spPr>
        <p:txBody>
          <a:bodyPr spcFirstLastPara="1" wrap="square" lIns="91425" tIns="91425" rIns="91425" bIns="91425" anchor="t" anchorCtr="0">
            <a:noAutofit/>
          </a:bodyPr>
          <a:lstStyle/>
          <a:p>
            <a:pPr marL="0" lvl="0" indent="0" algn="ctr">
              <a:spcAft>
                <a:spcPts val="1200"/>
              </a:spcAft>
              <a:buNone/>
            </a:pPr>
            <a:r>
              <a:rPr lang="fr-FR" sz="2000" u="sng" dirty="0" smtClean="0">
                <a:solidFill>
                  <a:srgbClr val="FF0000"/>
                </a:solidFill>
                <a:latin typeface="Raleway"/>
                <a:ea typeface="Raleway"/>
                <a:cs typeface="Raleway"/>
                <a:sym typeface="Raleway"/>
                <a:hlinkClick r:id="rId3"/>
              </a:rPr>
              <a:t>https://fuchsbastien.github.io/FuchsBastien_5_07092021/</a:t>
            </a:r>
            <a:endParaRPr sz="2000" dirty="0">
              <a:solidFill>
                <a:srgbClr val="FF0000"/>
              </a:solidFill>
              <a:latin typeface="Raleway"/>
              <a:ea typeface="Raleway"/>
              <a:cs typeface="Raleway"/>
              <a:sym typeface="Raleway"/>
            </a:endParaRPr>
          </a:p>
        </p:txBody>
      </p:sp>
      <p:sp>
        <p:nvSpPr>
          <p:cNvPr id="123" name="Google Shape;123;p18"/>
          <p:cNvSpPr txBox="1"/>
          <p:nvPr/>
        </p:nvSpPr>
        <p:spPr>
          <a:xfrm>
            <a:off x="2503251" y="1840489"/>
            <a:ext cx="4111558" cy="129263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800" dirty="0" smtClean="0">
                <a:latin typeface="Raleway"/>
                <a:ea typeface="Raleway"/>
                <a:cs typeface="Raleway"/>
                <a:sym typeface="Raleway"/>
              </a:rPr>
              <a:t>Choix des produits – Personnalisation du produit sélectionné – Validation du panier – Récapitulatif et confirmation de la commande</a:t>
            </a:r>
            <a:endParaRPr sz="1800" dirty="0">
              <a:latin typeface="Raleway"/>
              <a:ea typeface="Raleway"/>
              <a:cs typeface="Raleway"/>
              <a:sym typeface="Raleway"/>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8"/>
          <p:cNvSpPr txBox="1">
            <a:spLocks noGrp="1"/>
          </p:cNvSpPr>
          <p:nvPr>
            <p:ph type="title"/>
          </p:nvPr>
        </p:nvSpPr>
        <p:spPr>
          <a:xfrm>
            <a:off x="937021" y="860184"/>
            <a:ext cx="7230893" cy="8625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fr" sz="3400" b="1" u="sng" dirty="0" smtClean="0">
                <a:latin typeface="Raleway"/>
                <a:ea typeface="Raleway"/>
                <a:cs typeface="Raleway"/>
                <a:sym typeface="Raleway"/>
              </a:rPr>
              <a:t>Plan de Test Unitaire</a:t>
            </a:r>
            <a:endParaRPr sz="3400" b="1" u="sng" dirty="0">
              <a:latin typeface="Raleway"/>
              <a:ea typeface="Raleway"/>
              <a:cs typeface="Raleway"/>
              <a:sym typeface="Raleway"/>
            </a:endParaRPr>
          </a:p>
        </p:txBody>
      </p:sp>
      <p:sp>
        <p:nvSpPr>
          <p:cNvPr id="120" name="Google Shape;120;p18"/>
          <p:cNvSpPr txBox="1">
            <a:spLocks noGrp="1"/>
          </p:cNvSpPr>
          <p:nvPr>
            <p:ph type="body" idx="1"/>
          </p:nvPr>
        </p:nvSpPr>
        <p:spPr>
          <a:xfrm>
            <a:off x="451467" y="3213654"/>
            <a:ext cx="8177719" cy="567300"/>
          </a:xfrm>
          <a:prstGeom prst="rect">
            <a:avLst/>
          </a:prstGeom>
        </p:spPr>
        <p:txBody>
          <a:bodyPr spcFirstLastPara="1" wrap="square" lIns="91425" tIns="91425" rIns="91425" bIns="91425" anchor="t" anchorCtr="0">
            <a:noAutofit/>
          </a:bodyPr>
          <a:lstStyle/>
          <a:p>
            <a:pPr marL="0" lvl="0" indent="0" algn="ctr">
              <a:spcAft>
                <a:spcPts val="1200"/>
              </a:spcAft>
              <a:buNone/>
            </a:pPr>
            <a:r>
              <a:rPr lang="fr-FR" sz="2000" dirty="0" smtClean="0">
                <a:solidFill>
                  <a:srgbClr val="FF0000"/>
                </a:solidFill>
                <a:latin typeface="Raleway"/>
                <a:ea typeface="Raleway"/>
                <a:cs typeface="Raleway"/>
                <a:sym typeface="Raleway"/>
              </a:rPr>
              <a:t>Plan de tests.pdf</a:t>
            </a:r>
            <a:endParaRPr lang="fr-FR" sz="2000" dirty="0">
              <a:solidFill>
                <a:srgbClr val="FF0000"/>
              </a:solidFill>
              <a:latin typeface="Raleway"/>
              <a:ea typeface="Raleway"/>
              <a:cs typeface="Raleway"/>
              <a:sym typeface="Raleway"/>
            </a:endParaRPr>
          </a:p>
        </p:txBody>
      </p:sp>
      <p:sp>
        <p:nvSpPr>
          <p:cNvPr id="123" name="Google Shape;123;p18"/>
          <p:cNvSpPr txBox="1"/>
          <p:nvPr/>
        </p:nvSpPr>
        <p:spPr>
          <a:xfrm>
            <a:off x="2568102" y="1944251"/>
            <a:ext cx="3846195" cy="101563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800" dirty="0" smtClean="0">
                <a:latin typeface="Raleway"/>
                <a:ea typeface="Raleway"/>
                <a:cs typeface="Raleway"/>
                <a:sym typeface="Raleway"/>
              </a:rPr>
              <a:t>Fonctions testées – Résultats attendus – Vérification des résultats – Problèmes possibles </a:t>
            </a:r>
            <a:endParaRPr sz="1800" dirty="0">
              <a:latin typeface="Raleway"/>
              <a:ea typeface="Raleway"/>
              <a:cs typeface="Raleway"/>
              <a:sym typeface="Raleway"/>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324671" y="578613"/>
            <a:ext cx="8520600" cy="6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 sz="4000" dirty="0" smtClean="0">
                <a:latin typeface="Raleway"/>
                <a:ea typeface="Raleway"/>
                <a:cs typeface="Raleway"/>
                <a:sym typeface="Raleway"/>
              </a:rPr>
              <a:t>Cahier des charges</a:t>
            </a:r>
            <a:endParaRPr sz="4000" dirty="0">
              <a:latin typeface="Raleway"/>
              <a:ea typeface="Raleway"/>
              <a:cs typeface="Raleway"/>
              <a:sym typeface="Raleway"/>
            </a:endParaRPr>
          </a:p>
        </p:txBody>
      </p:sp>
      <p:sp>
        <p:nvSpPr>
          <p:cNvPr id="94" name="Google Shape;94;p14"/>
          <p:cNvSpPr txBox="1">
            <a:spLocks noGrp="1"/>
          </p:cNvSpPr>
          <p:nvPr>
            <p:ph type="body" idx="1"/>
          </p:nvPr>
        </p:nvSpPr>
        <p:spPr>
          <a:xfrm>
            <a:off x="298316" y="1180288"/>
            <a:ext cx="8566824" cy="3858639"/>
          </a:xfrm>
          <a:prstGeom prst="rect">
            <a:avLst/>
          </a:prstGeom>
        </p:spPr>
        <p:txBody>
          <a:bodyPr spcFirstLastPara="1" wrap="square" lIns="91425" tIns="91425" rIns="91425" bIns="91425" anchor="t" anchorCtr="0">
            <a:normAutofit fontScale="40000" lnSpcReduction="20000"/>
          </a:bodyPr>
          <a:lstStyle/>
          <a:p>
            <a:pPr marL="0" lvl="0" indent="0">
              <a:spcBef>
                <a:spcPts val="1200"/>
              </a:spcBef>
              <a:buNone/>
            </a:pPr>
            <a:r>
              <a:rPr lang="fr-FR" sz="2900" i="1" dirty="0" smtClean="0">
                <a:latin typeface="Raleway"/>
                <a:ea typeface="Raleway"/>
                <a:cs typeface="Raleway"/>
                <a:sym typeface="Raleway"/>
              </a:rPr>
              <a:t>Besoin de l’entreprise :</a:t>
            </a:r>
          </a:p>
          <a:p>
            <a:pPr>
              <a:spcBef>
                <a:spcPts val="1200"/>
              </a:spcBef>
              <a:buFont typeface="Raleway"/>
              <a:buChar char="●"/>
            </a:pPr>
            <a:r>
              <a:rPr lang="fr-FR" sz="2800" dirty="0" smtClean="0">
                <a:latin typeface="Raleway"/>
              </a:rPr>
              <a:t>Se démarquer des grands site e-commerce comme Amazon en créant des applications thématiques ne vendant qu’un seul groupe de produits tel que des ours en peluche faits à la main , caméras vintage, meubles en chêne.</a:t>
            </a:r>
            <a:endParaRPr lang="fr" sz="2800" dirty="0" smtClean="0">
              <a:latin typeface="Raleway"/>
              <a:ea typeface="Raleway"/>
              <a:cs typeface="Raleway"/>
              <a:sym typeface="Raleway"/>
            </a:endParaRPr>
          </a:p>
          <a:p>
            <a:pPr marL="0" lvl="0" indent="0" algn="l" rtl="0">
              <a:spcBef>
                <a:spcPts val="0"/>
              </a:spcBef>
              <a:spcAft>
                <a:spcPts val="0"/>
              </a:spcAft>
              <a:buNone/>
            </a:pPr>
            <a:endParaRPr lang="fr" i="1" dirty="0" smtClean="0">
              <a:latin typeface="Raleway"/>
              <a:ea typeface="Raleway"/>
              <a:cs typeface="Raleway"/>
              <a:sym typeface="Raleway"/>
            </a:endParaRPr>
          </a:p>
          <a:p>
            <a:pPr marL="0" lvl="0" indent="0" algn="l" rtl="0">
              <a:spcBef>
                <a:spcPts val="0"/>
              </a:spcBef>
              <a:spcAft>
                <a:spcPts val="0"/>
              </a:spcAft>
              <a:buNone/>
            </a:pPr>
            <a:r>
              <a:rPr lang="fr" sz="3000" i="1" dirty="0" smtClean="0">
                <a:latin typeface="Raleway"/>
                <a:ea typeface="Raleway"/>
                <a:cs typeface="Raleway"/>
                <a:sym typeface="Raleway"/>
              </a:rPr>
              <a:t>Tâches :</a:t>
            </a:r>
            <a:endParaRPr lang="fr-FR" sz="3000" dirty="0" smtClean="0">
              <a:latin typeface="Raleway"/>
              <a:ea typeface="Raleway"/>
              <a:cs typeface="Raleway"/>
              <a:sym typeface="Raleway"/>
            </a:endParaRPr>
          </a:p>
          <a:p>
            <a:pPr>
              <a:spcBef>
                <a:spcPts val="1200"/>
              </a:spcBef>
              <a:buFont typeface="Raleway"/>
              <a:buChar char="●"/>
            </a:pPr>
            <a:r>
              <a:rPr lang="fr-FR" sz="2800" dirty="0" smtClean="0">
                <a:latin typeface="Raleway"/>
                <a:ea typeface="Raleway"/>
                <a:cs typeface="Raleway"/>
                <a:sym typeface="Raleway"/>
              </a:rPr>
              <a:t>Créer un premier MVP pour démontrer le fonctionnement de ses applications</a:t>
            </a:r>
          </a:p>
          <a:p>
            <a:pPr marL="457200" lvl="0" indent="-342900" algn="l" rtl="0">
              <a:spcBef>
                <a:spcPts val="1200"/>
              </a:spcBef>
              <a:spcAft>
                <a:spcPts val="0"/>
              </a:spcAft>
              <a:buSzPts val="1800"/>
              <a:buNone/>
            </a:pPr>
            <a:endParaRPr lang="fr" sz="1100" dirty="0" smtClean="0">
              <a:latin typeface="Raleway"/>
              <a:ea typeface="Raleway"/>
              <a:cs typeface="Raleway"/>
              <a:sym typeface="Raleway"/>
            </a:endParaRPr>
          </a:p>
          <a:p>
            <a:pPr marL="914400" lvl="1" indent="-342900" algn="l" rtl="0">
              <a:spcBef>
                <a:spcPts val="0"/>
              </a:spcBef>
              <a:spcAft>
                <a:spcPts val="0"/>
              </a:spcAft>
              <a:buSzPts val="1800"/>
              <a:buNone/>
            </a:pPr>
            <a:r>
              <a:rPr lang="fr-FR" sz="2200" dirty="0" smtClean="0">
                <a:latin typeface="Raleway"/>
                <a:ea typeface="Raleway"/>
                <a:cs typeface="Raleway"/>
                <a:sym typeface="Raleway"/>
              </a:rPr>
              <a:t>Réaliser la partie front-end de l’application</a:t>
            </a:r>
          </a:p>
          <a:p>
            <a:pPr marL="914400" lvl="1" indent="-342900" algn="l" rtl="0">
              <a:spcBef>
                <a:spcPts val="0"/>
              </a:spcBef>
              <a:spcAft>
                <a:spcPts val="0"/>
              </a:spcAft>
              <a:buSzPts val="1800"/>
              <a:buNone/>
            </a:pPr>
            <a:r>
              <a:rPr lang="fr-FR" sz="2200" dirty="0" smtClean="0">
                <a:latin typeface="Raleway"/>
                <a:ea typeface="Raleway"/>
                <a:cs typeface="Raleway"/>
                <a:sym typeface="Raleway"/>
              </a:rPr>
              <a:t>Celle-ci doit comporter 4 pages :</a:t>
            </a:r>
          </a:p>
          <a:p>
            <a:pPr marL="914400" lvl="1" indent="-342900" algn="l" rtl="0">
              <a:spcBef>
                <a:spcPts val="0"/>
              </a:spcBef>
              <a:spcAft>
                <a:spcPts val="0"/>
              </a:spcAft>
              <a:buSzPts val="1800"/>
              <a:buFontTx/>
              <a:buChar char="-"/>
            </a:pPr>
            <a:r>
              <a:rPr lang="fr-FR" sz="2200" dirty="0" smtClean="0">
                <a:latin typeface="Raleway"/>
                <a:ea typeface="Raleway"/>
                <a:cs typeface="Raleway"/>
                <a:sym typeface="Raleway"/>
              </a:rPr>
              <a:t>une page de vue des produits sous forme de liste</a:t>
            </a:r>
          </a:p>
          <a:p>
            <a:pPr lvl="1" indent="-342900">
              <a:buSzPts val="1800"/>
              <a:buFontTx/>
              <a:buChar char="-"/>
            </a:pPr>
            <a:r>
              <a:rPr lang="fr-FR" sz="2200" dirty="0" smtClean="0">
                <a:latin typeface="Raleway"/>
              </a:rPr>
              <a:t>une page “produit”, qui affiche de manière dynamique l'élément sélectionné par l'utilisateur et lui permet de personnaliser le produit et de l'ajouter à son panier </a:t>
            </a:r>
          </a:p>
          <a:p>
            <a:pPr lvl="1" indent="-342900">
              <a:buSzPts val="1800"/>
              <a:buFontTx/>
              <a:buChar char="-"/>
            </a:pPr>
            <a:r>
              <a:rPr lang="fr-FR" sz="2200" dirty="0" smtClean="0">
                <a:latin typeface="Raleway"/>
              </a:rPr>
              <a:t>une page “panier” contenant un résumé des produits dans le panier, le prix total et un formulaire permettant de passer une commande</a:t>
            </a:r>
          </a:p>
          <a:p>
            <a:pPr lvl="1" indent="-342900">
              <a:buSzPts val="1800"/>
              <a:buFontTx/>
              <a:buChar char="-"/>
            </a:pPr>
            <a:r>
              <a:rPr lang="fr-FR" sz="2200" dirty="0" smtClean="0">
                <a:latin typeface="Raleway"/>
              </a:rPr>
              <a:t>une page de confirmation de commande, remerciant l'utilisateur pour sa commande, et indiquant le prix total et l'identifiant de commande envoyé par le serveur</a:t>
            </a:r>
            <a:endParaRPr lang="fr-FR" sz="2200" i="1" dirty="0" smtClean="0">
              <a:latin typeface="Raleway"/>
            </a:endParaRPr>
          </a:p>
          <a:p>
            <a:pPr lvl="1" indent="-342900">
              <a:buSzPts val="1800"/>
              <a:buNone/>
            </a:pPr>
            <a:r>
              <a:rPr lang="fr-FR" sz="2200" dirty="0" smtClean="0">
                <a:latin typeface="Raleway"/>
                <a:ea typeface="Raleway"/>
                <a:cs typeface="Raleway"/>
                <a:sym typeface="Raleway"/>
              </a:rPr>
              <a:t>Une seule catégorie de produit doit être présentée ici </a:t>
            </a:r>
          </a:p>
          <a:p>
            <a:pPr lvl="1" indent="-342900">
              <a:buSzPts val="1800"/>
              <a:buNone/>
            </a:pPr>
            <a:endParaRPr lang="fr-FR" sz="2200" i="1" dirty="0" smtClean="0">
              <a:latin typeface="Raleway"/>
              <a:ea typeface="Raleway"/>
              <a:cs typeface="Raleway"/>
              <a:sym typeface="Raleway"/>
            </a:endParaRPr>
          </a:p>
          <a:p>
            <a:pPr>
              <a:spcBef>
                <a:spcPts val="1200"/>
              </a:spcBef>
              <a:buFont typeface="Raleway"/>
              <a:buChar char="●"/>
            </a:pPr>
            <a:r>
              <a:rPr lang="fr-FR" sz="2800" dirty="0" smtClean="0">
                <a:latin typeface="Raleway"/>
                <a:sym typeface="Raleway"/>
              </a:rPr>
              <a:t>Réaliser un plan de test de l’application</a:t>
            </a:r>
            <a:endParaRPr lang="fr-FR" sz="2800" dirty="0" smtClean="0">
              <a:sym typeface="Raleway"/>
            </a:endParaRPr>
          </a:p>
          <a:p>
            <a:pPr>
              <a:spcBef>
                <a:spcPts val="1200"/>
              </a:spcBef>
              <a:buFont typeface="Raleway"/>
              <a:buChar char="●"/>
            </a:pPr>
            <a:endParaRPr lang="fr-FR" sz="2300" dirty="0" smtClean="0">
              <a:latin typeface="Raleway"/>
              <a:ea typeface="Raleway"/>
              <a:cs typeface="Raleway"/>
              <a:sym typeface="Raleway"/>
            </a:endParaRPr>
          </a:p>
          <a:p>
            <a:pPr lvl="1" indent="-342900">
              <a:buSzPts val="1800"/>
              <a:buNone/>
            </a:pPr>
            <a:r>
              <a:rPr lang="fr-FR" sz="2300" dirty="0" smtClean="0">
                <a:latin typeface="Raleway"/>
              </a:rPr>
              <a:t>Doit couvrir au minimum 80 % de la base de code pour le front-end. </a:t>
            </a:r>
          </a:p>
          <a:p>
            <a:pPr lvl="1" indent="-342900">
              <a:buSzPts val="1800"/>
              <a:buNone/>
            </a:pPr>
            <a:r>
              <a:rPr lang="fr-FR" sz="2300" dirty="0" smtClean="0">
                <a:latin typeface="Raleway"/>
              </a:rPr>
              <a:t>Expliquez quelles lignes seront testées, et quels “test cases” seront envisagés. </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305216" y="507279"/>
            <a:ext cx="8520600" cy="6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 sz="4000" dirty="0">
                <a:latin typeface="Raleway"/>
                <a:ea typeface="Raleway"/>
                <a:cs typeface="Raleway"/>
                <a:sym typeface="Raleway"/>
              </a:rPr>
              <a:t>Environnement de travail</a:t>
            </a:r>
            <a:endParaRPr sz="4000" dirty="0">
              <a:latin typeface="Raleway"/>
              <a:ea typeface="Raleway"/>
              <a:cs typeface="Raleway"/>
              <a:sym typeface="Raleway"/>
            </a:endParaRPr>
          </a:p>
        </p:txBody>
      </p:sp>
      <p:sp>
        <p:nvSpPr>
          <p:cNvPr id="100" name="Google Shape;100;p15"/>
          <p:cNvSpPr txBox="1">
            <a:spLocks noGrp="1"/>
          </p:cNvSpPr>
          <p:nvPr>
            <p:ph type="body" idx="1"/>
          </p:nvPr>
        </p:nvSpPr>
        <p:spPr>
          <a:xfrm>
            <a:off x="439327" y="1440316"/>
            <a:ext cx="8266756"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sz="1100" dirty="0">
                <a:latin typeface="Raleway"/>
                <a:ea typeface="Raleway"/>
                <a:cs typeface="Raleway"/>
                <a:sym typeface="Raleway"/>
              </a:rPr>
              <a:t>Visual Studio Code (IDE)</a:t>
            </a:r>
            <a:endParaRPr sz="1100" dirty="0">
              <a:latin typeface="Raleway"/>
              <a:ea typeface="Raleway"/>
              <a:cs typeface="Raleway"/>
              <a:sym typeface="Raleway"/>
            </a:endParaRPr>
          </a:p>
          <a:p>
            <a:pPr lvl="1">
              <a:spcBef>
                <a:spcPts val="1200"/>
              </a:spcBef>
              <a:buFont typeface="Raleway"/>
              <a:buChar char="●"/>
            </a:pPr>
            <a:r>
              <a:rPr lang="fr-FR" sz="1100" dirty="0" smtClean="0">
                <a:latin typeface="Raleway"/>
                <a:ea typeface="Raleway"/>
                <a:cs typeface="Raleway"/>
                <a:sym typeface="Raleway"/>
              </a:rPr>
              <a:t>Technologies HTML, JavaScript et CSS</a:t>
            </a:r>
          </a:p>
          <a:p>
            <a:pPr marL="0" lvl="0" indent="0" algn="l" rtl="0">
              <a:spcBef>
                <a:spcPts val="1200"/>
              </a:spcBef>
              <a:spcAft>
                <a:spcPts val="0"/>
              </a:spcAft>
              <a:buNone/>
            </a:pPr>
            <a:r>
              <a:rPr lang="fr" sz="1100" dirty="0" smtClean="0">
                <a:latin typeface="Raleway"/>
                <a:ea typeface="Raleway"/>
                <a:cs typeface="Raleway"/>
                <a:sym typeface="Raleway"/>
              </a:rPr>
              <a:t>Github</a:t>
            </a:r>
            <a:endParaRPr sz="1100" dirty="0" smtClean="0">
              <a:latin typeface="Raleway"/>
              <a:ea typeface="Raleway"/>
              <a:cs typeface="Raleway"/>
              <a:sym typeface="Raleway"/>
            </a:endParaRPr>
          </a:p>
          <a:p>
            <a:pPr lvl="1">
              <a:spcBef>
                <a:spcPts val="1200"/>
              </a:spcBef>
              <a:buFont typeface="Raleway"/>
              <a:buChar char="●"/>
            </a:pPr>
            <a:r>
              <a:rPr lang="fr-FR" sz="1100" dirty="0" smtClean="0">
                <a:latin typeface="Raleway"/>
                <a:ea typeface="Raleway"/>
                <a:cs typeface="Raleway"/>
                <a:sym typeface="Raleway"/>
              </a:rPr>
              <a:t>Push du code source sur </a:t>
            </a:r>
            <a:r>
              <a:rPr lang="fr-FR" sz="1100" dirty="0" err="1" smtClean="0">
                <a:latin typeface="Raleway"/>
                <a:ea typeface="Raleway"/>
                <a:cs typeface="Raleway"/>
                <a:sym typeface="Raleway"/>
              </a:rPr>
              <a:t>Github</a:t>
            </a:r>
            <a:endParaRPr lang="fr-FR" sz="1100" dirty="0" smtClean="0">
              <a:latin typeface="Raleway"/>
              <a:ea typeface="Raleway"/>
              <a:cs typeface="Raleway"/>
              <a:sym typeface="Raleway"/>
            </a:endParaRPr>
          </a:p>
          <a:p>
            <a:pPr lvl="1">
              <a:buFont typeface="Raleway"/>
              <a:buChar char="●"/>
            </a:pPr>
            <a:r>
              <a:rPr lang="fr-FR" sz="1100" dirty="0" smtClean="0">
                <a:latin typeface="Raleway"/>
                <a:ea typeface="Raleway"/>
                <a:cs typeface="Raleway"/>
                <a:sym typeface="Raleway"/>
              </a:rPr>
              <a:t>Hébergement sur Github Pages pour une démonstration rapide</a:t>
            </a:r>
          </a:p>
          <a:p>
            <a:pPr marL="0" lvl="0" indent="0">
              <a:spcBef>
                <a:spcPts val="1200"/>
              </a:spcBef>
              <a:buNone/>
            </a:pPr>
            <a:r>
              <a:rPr lang="fr" sz="1100" dirty="0" smtClean="0">
                <a:latin typeface="Raleway"/>
                <a:ea typeface="Raleway"/>
                <a:cs typeface="Raleway"/>
                <a:sym typeface="Raleway"/>
              </a:rPr>
              <a:t>Outils de developpement des navigateurs Google Chrome et Mozilla Firefox</a:t>
            </a:r>
          </a:p>
          <a:p>
            <a:pPr lvl="1">
              <a:spcBef>
                <a:spcPts val="1200"/>
              </a:spcBef>
              <a:buFont typeface="Raleway"/>
              <a:buChar char="●"/>
            </a:pPr>
            <a:r>
              <a:rPr lang="fr-FR" sz="1100" dirty="0" smtClean="0">
                <a:latin typeface="Raleway"/>
                <a:ea typeface="Raleway"/>
                <a:cs typeface="Raleway"/>
                <a:sym typeface="Raleway"/>
              </a:rPr>
              <a:t>Section « élément » pour contrôler l’implantation du HTML par le JavaScript</a:t>
            </a:r>
          </a:p>
          <a:p>
            <a:pPr lvl="1">
              <a:buFont typeface="Raleway"/>
              <a:buChar char="●"/>
            </a:pPr>
            <a:r>
              <a:rPr lang="fr-FR" sz="1100" dirty="0" smtClean="0">
                <a:latin typeface="Raleway"/>
                <a:ea typeface="Raleway"/>
                <a:cs typeface="Raleway"/>
                <a:sym typeface="Raleway"/>
              </a:rPr>
              <a:t>Section « console » pour afficher les console log implémenté dans le code du JavaScript </a:t>
            </a:r>
            <a:r>
              <a:rPr lang="fr-FR" sz="1100" dirty="0" smtClean="0">
                <a:latin typeface="Raleway"/>
                <a:ea typeface="Raleway"/>
                <a:cs typeface="Raleway"/>
                <a:sym typeface="Raleway"/>
              </a:rPr>
              <a:t> front-end</a:t>
            </a:r>
            <a:endParaRPr lang="fr" sz="1100" dirty="0" smtClean="0">
              <a:latin typeface="Raleway"/>
              <a:ea typeface="Raleway"/>
              <a:cs typeface="Raleway"/>
              <a:sym typeface="Raleway"/>
            </a:endParaRPr>
          </a:p>
          <a:p>
            <a:pPr marL="0" lvl="0" indent="0">
              <a:spcBef>
                <a:spcPts val="1200"/>
              </a:spcBef>
              <a:buNone/>
            </a:pPr>
            <a:r>
              <a:rPr lang="fr" sz="1100" dirty="0" smtClean="0">
                <a:latin typeface="Raleway"/>
                <a:ea typeface="Raleway"/>
                <a:cs typeface="Raleway"/>
                <a:sym typeface="Raleway"/>
              </a:rPr>
              <a:t>Node.js</a:t>
            </a:r>
          </a:p>
          <a:p>
            <a:pPr lvl="1">
              <a:spcBef>
                <a:spcPts val="1200"/>
              </a:spcBef>
              <a:buFont typeface="Raleway"/>
              <a:buChar char="●"/>
            </a:pPr>
            <a:r>
              <a:rPr lang="fr-FR" sz="1100" dirty="0" smtClean="0">
                <a:latin typeface="Raleway"/>
                <a:ea typeface="Raleway"/>
                <a:cs typeface="Raleway"/>
                <a:sym typeface="Raleway"/>
              </a:rPr>
              <a:t>Utilisation de la commande </a:t>
            </a:r>
            <a:r>
              <a:rPr lang="fr-FR" sz="1100" dirty="0" err="1" smtClean="0">
                <a:latin typeface="Raleway"/>
                <a:ea typeface="Raleway"/>
                <a:cs typeface="Raleway"/>
                <a:sym typeface="Raleway"/>
              </a:rPr>
              <a:t>nodemon</a:t>
            </a:r>
            <a:r>
              <a:rPr lang="fr-FR" sz="1100" dirty="0" smtClean="0">
                <a:latin typeface="Raleway"/>
                <a:ea typeface="Raleway"/>
                <a:cs typeface="Raleway"/>
                <a:sym typeface="Raleway"/>
              </a:rPr>
              <a:t> server permettant la connexion et l’interaction du back-end avec le front-end </a:t>
            </a:r>
          </a:p>
          <a:p>
            <a:pPr lvl="1">
              <a:spcBef>
                <a:spcPts val="1200"/>
              </a:spcBef>
              <a:buNone/>
            </a:pPr>
            <a:endParaRPr lang="fr-FR" sz="1100" dirty="0" smtClean="0">
              <a:latin typeface="Raleway"/>
              <a:ea typeface="Raleway"/>
              <a:cs typeface="Raleway"/>
              <a:sym typeface="Raleway"/>
            </a:endParaRPr>
          </a:p>
          <a:p>
            <a:pPr lvl="1">
              <a:spcBef>
                <a:spcPts val="1200"/>
              </a:spcBef>
              <a:buNone/>
            </a:pPr>
            <a:endParaRPr lang="fr-FR" sz="1100" dirty="0" smtClean="0">
              <a:latin typeface="Raleway"/>
              <a:ea typeface="Raleway"/>
              <a:cs typeface="Raleway"/>
              <a:sym typeface="Raleway"/>
            </a:endParaRPr>
          </a:p>
          <a:p>
            <a:pPr lvl="1">
              <a:spcBef>
                <a:spcPts val="1200"/>
              </a:spcBef>
              <a:buNone/>
            </a:pPr>
            <a:endParaRPr lang="fr-FR" sz="1100" dirty="0" smtClean="0">
              <a:latin typeface="Raleway"/>
              <a:ea typeface="Raleway"/>
              <a:cs typeface="Raleway"/>
              <a:sym typeface="Raleway"/>
            </a:endParaRPr>
          </a:p>
          <a:p>
            <a:pPr lvl="1">
              <a:spcBef>
                <a:spcPts val="1200"/>
              </a:spcBef>
              <a:buFont typeface="Raleway"/>
              <a:buChar char="●"/>
            </a:pPr>
            <a:endParaRPr lang="fr" sz="1100" dirty="0" smtClean="0">
              <a:latin typeface="Raleway"/>
              <a:ea typeface="Raleway"/>
              <a:cs typeface="Raleway"/>
              <a:sym typeface="Raleway"/>
            </a:endParaRPr>
          </a:p>
          <a:p>
            <a:pPr lvl="1">
              <a:spcBef>
                <a:spcPts val="1200"/>
              </a:spcBef>
              <a:buFont typeface="Raleway"/>
              <a:buChar char="●"/>
            </a:pPr>
            <a:endParaRPr lang="fr-FR" sz="1100" dirty="0" smtClean="0">
              <a:latin typeface="Raleway"/>
              <a:ea typeface="Raleway"/>
              <a:cs typeface="Raleway"/>
              <a:sym typeface="Raleway"/>
            </a:endParaRPr>
          </a:p>
          <a:p>
            <a:pPr marL="0" lvl="0" indent="0" algn="l" rtl="0">
              <a:spcBef>
                <a:spcPts val="1200"/>
              </a:spcBef>
              <a:spcAft>
                <a:spcPts val="0"/>
              </a:spcAft>
              <a:buNone/>
            </a:pPr>
            <a:endParaRPr sz="1400" dirty="0" smtClean="0">
              <a:latin typeface="Raleway"/>
              <a:ea typeface="Raleway"/>
              <a:cs typeface="Raleway"/>
              <a:sym typeface="Raleway"/>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11700" y="410000"/>
            <a:ext cx="8520600" cy="1580928"/>
          </a:xfrm>
        </p:spPr>
        <p:txBody>
          <a:bodyPr>
            <a:normAutofit fontScale="90000"/>
          </a:bodyPr>
          <a:lstStyle/>
          <a:p>
            <a:pPr algn="ctr"/>
            <a:r>
              <a:rPr lang="fr-FR" dirty="0" smtClean="0"/>
              <a:t>Présentation des pages de l’application</a:t>
            </a:r>
            <a:endParaRPr lang="fr-FR" dirty="0"/>
          </a:p>
        </p:txBody>
      </p:sp>
      <p:sp>
        <p:nvSpPr>
          <p:cNvPr id="3" name="Espace réservé du texte 2"/>
          <p:cNvSpPr>
            <a:spLocks noGrp="1"/>
          </p:cNvSpPr>
          <p:nvPr>
            <p:ph type="body" idx="1"/>
          </p:nvPr>
        </p:nvSpPr>
        <p:spPr>
          <a:xfrm>
            <a:off x="311700" y="2238451"/>
            <a:ext cx="8520600" cy="2330423"/>
          </a:xfrm>
        </p:spPr>
        <p:txBody>
          <a:bodyPr>
            <a:normAutofit/>
          </a:bodyPr>
          <a:lstStyle/>
          <a:p>
            <a:r>
              <a:rPr lang="fr-FR" sz="1700" dirty="0" smtClean="0"/>
              <a:t>Ours en peluche fait main et personnalisable (couleur</a:t>
            </a:r>
            <a:r>
              <a:rPr lang="fr-FR" sz="1700" dirty="0" smtClean="0"/>
              <a:t>)</a:t>
            </a:r>
          </a:p>
          <a:p>
            <a:endParaRPr lang="fr-FR" sz="1700" dirty="0" smtClean="0"/>
          </a:p>
          <a:p>
            <a:r>
              <a:rPr lang="fr-FR" sz="1700" dirty="0" smtClean="0"/>
              <a:t>Paramètre GET de l’API (tous oursons):  </a:t>
            </a:r>
            <a:r>
              <a:rPr lang="fr-FR" sz="1700" dirty="0" smtClean="0">
                <a:hlinkClick r:id="rId2"/>
              </a:rPr>
              <a:t>http://localhost:3000/api/teddies</a:t>
            </a:r>
            <a:endParaRPr lang="fr-FR" sz="1700" dirty="0" smtClean="0"/>
          </a:p>
          <a:p>
            <a:r>
              <a:rPr lang="fr-FR" sz="1700" dirty="0" smtClean="0"/>
              <a:t>Paramètre GET de l’API (un ourson): </a:t>
            </a:r>
            <a:r>
              <a:rPr lang="fr-FR" sz="1700" dirty="0" smtClean="0">
                <a:hlinkClick r:id="rId3"/>
              </a:rPr>
              <a:t>http://localhost:3000/api/teddies/order/:_id</a:t>
            </a:r>
            <a:endParaRPr lang="fr-FR" sz="1700" dirty="0" smtClean="0"/>
          </a:p>
          <a:p>
            <a:r>
              <a:rPr lang="fr-FR" sz="1700" dirty="0" smtClean="0"/>
              <a:t>Paramètre POST de l’API : </a:t>
            </a:r>
            <a:r>
              <a:rPr lang="fr-FR" sz="1700" dirty="0" smtClean="0">
                <a:hlinkClick r:id="rId4"/>
              </a:rPr>
              <a:t>http://localhost:3000/api/teddies/order</a:t>
            </a:r>
            <a:endParaRPr lang="fr-FR" sz="1700" dirty="0" smtClean="0"/>
          </a:p>
          <a:p>
            <a:pPr>
              <a:buNone/>
            </a:pPr>
            <a:endParaRPr lang="fr-FR" sz="1700" dirty="0" smtClean="0"/>
          </a:p>
          <a:p>
            <a:r>
              <a:rPr lang="fr-FR" sz="1700" dirty="0" smtClean="0"/>
              <a:t>Les éléments HTML sont directement implantés  avec le code JavaScript</a:t>
            </a:r>
          </a:p>
          <a:p>
            <a:endParaRPr lang="fr-F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pPr algn="ctr"/>
            <a:r>
              <a:rPr lang="fr-FR" dirty="0" smtClean="0"/>
              <a:t>Page index</a:t>
            </a:r>
            <a:endParaRPr lang="fr-FR" dirty="0"/>
          </a:p>
        </p:txBody>
      </p:sp>
      <p:sp>
        <p:nvSpPr>
          <p:cNvPr id="3" name="Espace réservé du texte 2"/>
          <p:cNvSpPr>
            <a:spLocks noGrp="1"/>
          </p:cNvSpPr>
          <p:nvPr>
            <p:ph type="body" idx="1"/>
          </p:nvPr>
        </p:nvSpPr>
        <p:spPr/>
        <p:txBody>
          <a:bodyPr/>
          <a:lstStyle/>
          <a:p>
            <a:r>
              <a:rPr lang="fr-FR" sz="1600" dirty="0" smtClean="0"/>
              <a:t>Fonction « </a:t>
            </a:r>
            <a:r>
              <a:rPr lang="fr-FR" sz="1600" dirty="0" err="1" smtClean="0"/>
              <a:t>getapi</a:t>
            </a:r>
            <a:r>
              <a:rPr lang="fr-FR" sz="1600" dirty="0" smtClean="0"/>
              <a:t> » permettant d’appeler l’API et retourner un tableau des éléments</a:t>
            </a:r>
          </a:p>
          <a:p>
            <a:r>
              <a:rPr lang="fr-FR" sz="1600" dirty="0" smtClean="0"/>
              <a:t>A partir de ce tableau les produits sont implémentés sous forme de cartes (données : </a:t>
            </a:r>
            <a:r>
              <a:rPr lang="fr-FR" sz="1600" dirty="0" err="1" smtClean="0"/>
              <a:t>imageURL</a:t>
            </a:r>
            <a:r>
              <a:rPr lang="fr-FR" sz="1600" dirty="0" smtClean="0"/>
              <a:t>, </a:t>
            </a:r>
            <a:r>
              <a:rPr lang="fr-FR" sz="1600" dirty="0" err="1" smtClean="0"/>
              <a:t>name</a:t>
            </a:r>
            <a:r>
              <a:rPr lang="fr-FR" sz="1600" dirty="0" smtClean="0"/>
              <a:t> et </a:t>
            </a:r>
            <a:r>
              <a:rPr lang="fr-FR" sz="1600" dirty="0" err="1" smtClean="0"/>
              <a:t>price</a:t>
            </a:r>
            <a:r>
              <a:rPr lang="fr-FR" sz="1600" dirty="0" smtClean="0"/>
              <a:t> )</a:t>
            </a:r>
          </a:p>
          <a:p>
            <a:endParaRPr lang="fr-FR" dirty="0"/>
          </a:p>
        </p:txBody>
      </p:sp>
      <p:pic>
        <p:nvPicPr>
          <p:cNvPr id="1026" name="Picture 2"/>
          <p:cNvPicPr>
            <a:picLocks noChangeAspect="1" noChangeArrowheads="1"/>
          </p:cNvPicPr>
          <p:nvPr/>
        </p:nvPicPr>
        <p:blipFill>
          <a:blip r:embed="rId2"/>
          <a:srcRect l="49512" t="14503" b="47317"/>
          <a:stretch>
            <a:fillRect/>
          </a:stretch>
        </p:blipFill>
        <p:spPr bwMode="auto">
          <a:xfrm>
            <a:off x="3856169" y="2450591"/>
            <a:ext cx="4936702" cy="2099901"/>
          </a:xfrm>
          <a:prstGeom prst="rect">
            <a:avLst/>
          </a:prstGeom>
          <a:noFill/>
          <a:ln w="9525">
            <a:noFill/>
            <a:miter lim="800000"/>
            <a:headEnd/>
            <a:tailEnd/>
          </a:ln>
        </p:spPr>
      </p:pic>
      <p:pic>
        <p:nvPicPr>
          <p:cNvPr id="1027" name="Picture 3"/>
          <p:cNvPicPr>
            <a:picLocks noChangeAspect="1" noChangeArrowheads="1"/>
          </p:cNvPicPr>
          <p:nvPr/>
        </p:nvPicPr>
        <p:blipFill>
          <a:blip r:embed="rId3"/>
          <a:srcRect l="32997" t="10534" r="33664" b="33203"/>
          <a:stretch>
            <a:fillRect/>
          </a:stretch>
        </p:blipFill>
        <p:spPr bwMode="auto">
          <a:xfrm>
            <a:off x="636422" y="2205072"/>
            <a:ext cx="2933396" cy="278452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11700" y="336848"/>
            <a:ext cx="8520600" cy="607800"/>
          </a:xfrm>
        </p:spPr>
        <p:txBody>
          <a:bodyPr>
            <a:normAutofit fontScale="90000"/>
          </a:bodyPr>
          <a:lstStyle/>
          <a:p>
            <a:pPr algn="ctr"/>
            <a:r>
              <a:rPr lang="fr-FR" dirty="0" smtClean="0"/>
              <a:t>Page produits</a:t>
            </a:r>
            <a:endParaRPr lang="fr-FR" dirty="0"/>
          </a:p>
        </p:txBody>
      </p:sp>
      <p:sp>
        <p:nvSpPr>
          <p:cNvPr id="3" name="Espace réservé du texte 2"/>
          <p:cNvSpPr>
            <a:spLocks noGrp="1"/>
          </p:cNvSpPr>
          <p:nvPr>
            <p:ph type="body" idx="1"/>
          </p:nvPr>
        </p:nvSpPr>
        <p:spPr>
          <a:xfrm>
            <a:off x="311700" y="1229874"/>
            <a:ext cx="8520600" cy="3656679"/>
          </a:xfrm>
        </p:spPr>
        <p:txBody>
          <a:bodyPr>
            <a:normAutofit/>
          </a:bodyPr>
          <a:lstStyle/>
          <a:p>
            <a:r>
              <a:rPr lang="fr-FR" sz="1400" dirty="0" smtClean="0"/>
              <a:t>Au clic du produit, l’utilisateur se retrouve sur la page détaillée de ce dernier lui permettant de choisir une couleur (donnée : </a:t>
            </a:r>
            <a:r>
              <a:rPr lang="fr-FR" sz="1400" dirty="0" err="1" smtClean="0"/>
              <a:t>colors</a:t>
            </a:r>
            <a:r>
              <a:rPr lang="fr-FR" sz="1400" dirty="0" smtClean="0"/>
              <a:t>)</a:t>
            </a:r>
          </a:p>
          <a:p>
            <a:r>
              <a:rPr lang="fr-FR" sz="1400" dirty="0" smtClean="0"/>
              <a:t>Ces données sont récupérées à partir de l’ID inscrite dans l’URL de la page et de l’API</a:t>
            </a:r>
            <a:endParaRPr lang="fr-FR" sz="1400" dirty="0"/>
          </a:p>
        </p:txBody>
      </p:sp>
      <p:pic>
        <p:nvPicPr>
          <p:cNvPr id="2050" name="Picture 2"/>
          <p:cNvPicPr>
            <a:picLocks noChangeAspect="1" noChangeArrowheads="1"/>
          </p:cNvPicPr>
          <p:nvPr/>
        </p:nvPicPr>
        <p:blipFill>
          <a:blip r:embed="rId2"/>
          <a:srcRect l="27268" t="13587" r="28202" b="14335"/>
          <a:stretch>
            <a:fillRect/>
          </a:stretch>
        </p:blipFill>
        <p:spPr bwMode="auto">
          <a:xfrm>
            <a:off x="358444" y="1993683"/>
            <a:ext cx="3273674" cy="2980653"/>
          </a:xfrm>
          <a:prstGeom prst="rect">
            <a:avLst/>
          </a:prstGeom>
          <a:noFill/>
          <a:ln w="9525">
            <a:noFill/>
            <a:miter lim="800000"/>
            <a:headEnd/>
            <a:tailEnd/>
          </a:ln>
        </p:spPr>
      </p:pic>
      <p:pic>
        <p:nvPicPr>
          <p:cNvPr id="2052" name="Picture 4"/>
          <p:cNvPicPr>
            <a:picLocks noChangeAspect="1" noChangeArrowheads="1"/>
          </p:cNvPicPr>
          <p:nvPr/>
        </p:nvPicPr>
        <p:blipFill>
          <a:blip r:embed="rId3"/>
          <a:srcRect l="36758" t="14337" b="38491"/>
          <a:stretch>
            <a:fillRect/>
          </a:stretch>
        </p:blipFill>
        <p:spPr bwMode="auto">
          <a:xfrm>
            <a:off x="3694177" y="2604211"/>
            <a:ext cx="5179162" cy="2173028"/>
          </a:xfrm>
          <a:prstGeom prst="rect">
            <a:avLst/>
          </a:prstGeom>
          <a:noFill/>
          <a:ln w="9525">
            <a:noFill/>
            <a:miter lim="800000"/>
            <a:headEnd/>
            <a:tailEnd/>
          </a:ln>
        </p:spPr>
      </p:pic>
      <p:pic>
        <p:nvPicPr>
          <p:cNvPr id="1026" name="Picture 2"/>
          <p:cNvPicPr>
            <a:picLocks noChangeAspect="1" noChangeArrowheads="1"/>
          </p:cNvPicPr>
          <p:nvPr/>
        </p:nvPicPr>
        <p:blipFill>
          <a:blip r:embed="rId4"/>
          <a:srcRect t="3158" r="58432" b="93684"/>
          <a:stretch>
            <a:fillRect/>
          </a:stretch>
        </p:blipFill>
        <p:spPr bwMode="auto">
          <a:xfrm>
            <a:off x="3736440" y="2216505"/>
            <a:ext cx="5135528" cy="21945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311700" y="643737"/>
            <a:ext cx="8520600" cy="4169665"/>
          </a:xfrm>
        </p:spPr>
        <p:txBody>
          <a:bodyPr>
            <a:normAutofit/>
          </a:bodyPr>
          <a:lstStyle/>
          <a:p>
            <a:r>
              <a:rPr lang="fr-FR" sz="1400" dirty="0" smtClean="0"/>
              <a:t>Au clic du bouton « ajouter au panier » l’utilisateur </a:t>
            </a:r>
            <a:r>
              <a:rPr lang="fr-FR" sz="1400" dirty="0" smtClean="0"/>
              <a:t> reçoit </a:t>
            </a:r>
            <a:r>
              <a:rPr lang="fr-FR" sz="1400" dirty="0" smtClean="0"/>
              <a:t>un message confirmant son action et l’invite à consulter ce dernier ou retourner à la page index</a:t>
            </a:r>
          </a:p>
          <a:p>
            <a:r>
              <a:rPr lang="fr-FR" sz="1400" dirty="0" smtClean="0"/>
              <a:t>Un objet contenant les données initiale de l’ourson (</a:t>
            </a:r>
            <a:r>
              <a:rPr lang="fr-FR" sz="1400" dirty="0" err="1" smtClean="0"/>
              <a:t>_id</a:t>
            </a:r>
            <a:r>
              <a:rPr lang="fr-FR" sz="1400" dirty="0" smtClean="0"/>
              <a:t>, </a:t>
            </a:r>
            <a:r>
              <a:rPr lang="fr-FR" sz="1400" dirty="0" err="1" smtClean="0"/>
              <a:t>name</a:t>
            </a:r>
            <a:r>
              <a:rPr lang="fr-FR" sz="1400" dirty="0" smtClean="0"/>
              <a:t>, </a:t>
            </a:r>
            <a:r>
              <a:rPr lang="fr-FR" sz="1400" dirty="0" err="1" smtClean="0"/>
              <a:t>price</a:t>
            </a:r>
            <a:r>
              <a:rPr lang="fr-FR" sz="1400" dirty="0" smtClean="0"/>
              <a:t>) + la couleur choisie et une quantité de 1 est stocké localement</a:t>
            </a:r>
          </a:p>
          <a:p>
            <a:endParaRPr lang="fr-FR" sz="2000" dirty="0"/>
          </a:p>
        </p:txBody>
      </p:sp>
      <p:pic>
        <p:nvPicPr>
          <p:cNvPr id="3074" name="Picture 2"/>
          <p:cNvPicPr>
            <a:picLocks noChangeAspect="1" noChangeArrowheads="1"/>
          </p:cNvPicPr>
          <p:nvPr/>
        </p:nvPicPr>
        <p:blipFill>
          <a:blip r:embed="rId2"/>
          <a:srcRect l="26753" t="5719" r="27045" b="14302"/>
          <a:stretch>
            <a:fillRect/>
          </a:stretch>
        </p:blipFill>
        <p:spPr bwMode="auto">
          <a:xfrm>
            <a:off x="329184" y="1799539"/>
            <a:ext cx="3056559" cy="2976253"/>
          </a:xfrm>
          <a:prstGeom prst="rect">
            <a:avLst/>
          </a:prstGeom>
          <a:noFill/>
          <a:ln w="9525">
            <a:noFill/>
            <a:miter lim="800000"/>
            <a:headEnd/>
            <a:tailEnd/>
          </a:ln>
        </p:spPr>
      </p:pic>
      <p:pic>
        <p:nvPicPr>
          <p:cNvPr id="3075" name="Picture 3"/>
          <p:cNvPicPr>
            <a:picLocks noChangeAspect="1" noChangeArrowheads="1"/>
          </p:cNvPicPr>
          <p:nvPr/>
        </p:nvPicPr>
        <p:blipFill>
          <a:blip r:embed="rId3"/>
          <a:srcRect l="37610" t="26598" r="1092" b="54569"/>
          <a:stretch>
            <a:fillRect/>
          </a:stretch>
        </p:blipFill>
        <p:spPr bwMode="auto">
          <a:xfrm>
            <a:off x="3496666" y="2779775"/>
            <a:ext cx="5387679" cy="94366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11700" y="410000"/>
            <a:ext cx="8437279" cy="555606"/>
          </a:xfrm>
        </p:spPr>
        <p:txBody>
          <a:bodyPr>
            <a:normAutofit fontScale="90000"/>
          </a:bodyPr>
          <a:lstStyle/>
          <a:p>
            <a:pPr algn="ctr"/>
            <a:r>
              <a:rPr lang="fr-FR" dirty="0" smtClean="0"/>
              <a:t>Page Panier</a:t>
            </a:r>
            <a:endParaRPr lang="fr-FR" dirty="0"/>
          </a:p>
        </p:txBody>
      </p:sp>
      <p:sp>
        <p:nvSpPr>
          <p:cNvPr id="3" name="Espace réservé du texte 2"/>
          <p:cNvSpPr>
            <a:spLocks noGrp="1"/>
          </p:cNvSpPr>
          <p:nvPr>
            <p:ph type="body" idx="1"/>
          </p:nvPr>
        </p:nvSpPr>
        <p:spPr/>
        <p:txBody>
          <a:bodyPr/>
          <a:lstStyle/>
          <a:p>
            <a:r>
              <a:rPr lang="fr-FR" sz="1400" dirty="0" smtClean="0"/>
              <a:t>Le page panier est accessible à partir de chaque page de l’application. Si ce dernier est vide un message « votre panier est vide » est implémenté sur le site </a:t>
            </a:r>
          </a:p>
          <a:p>
            <a:endParaRPr lang="fr-FR" dirty="0"/>
          </a:p>
        </p:txBody>
      </p:sp>
      <p:pic>
        <p:nvPicPr>
          <p:cNvPr id="4098" name="Picture 2"/>
          <p:cNvPicPr>
            <a:picLocks noChangeAspect="1" noChangeArrowheads="1"/>
          </p:cNvPicPr>
          <p:nvPr/>
        </p:nvPicPr>
        <p:blipFill>
          <a:blip r:embed="rId2"/>
          <a:srcRect t="6410" b="46119"/>
          <a:stretch>
            <a:fillRect/>
          </a:stretch>
        </p:blipFill>
        <p:spPr bwMode="auto">
          <a:xfrm>
            <a:off x="1265529" y="2114094"/>
            <a:ext cx="6852029" cy="1829668"/>
          </a:xfrm>
          <a:prstGeom prst="rect">
            <a:avLst/>
          </a:prstGeom>
          <a:noFill/>
          <a:ln w="9525">
            <a:noFill/>
            <a:miter lim="800000"/>
            <a:headEnd/>
            <a:tailEnd/>
          </a:ln>
        </p:spPr>
      </p:pic>
      <p:pic>
        <p:nvPicPr>
          <p:cNvPr id="4100" name="Picture 4"/>
          <p:cNvPicPr>
            <a:picLocks noChangeAspect="1" noChangeArrowheads="1"/>
          </p:cNvPicPr>
          <p:nvPr/>
        </p:nvPicPr>
        <p:blipFill>
          <a:blip r:embed="rId3"/>
          <a:srcRect l="45094" t="13848" b="78543"/>
          <a:stretch>
            <a:fillRect/>
          </a:stretch>
        </p:blipFill>
        <p:spPr bwMode="auto">
          <a:xfrm>
            <a:off x="2293579" y="4242816"/>
            <a:ext cx="4692437" cy="36576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289755" y="570586"/>
            <a:ext cx="8520600" cy="4367173"/>
          </a:xfrm>
        </p:spPr>
        <p:txBody>
          <a:bodyPr>
            <a:normAutofit/>
          </a:bodyPr>
          <a:lstStyle/>
          <a:p>
            <a:r>
              <a:rPr lang="fr-FR" sz="1400" dirty="0" smtClean="0"/>
              <a:t>Un panier contenant au moins un élément, affiche une ligne pour chaque ourson contenant les données de l’objet stocké, le montant total des produits et un  formulaire de validation de commande à remplir</a:t>
            </a:r>
          </a:p>
        </p:txBody>
      </p:sp>
      <p:pic>
        <p:nvPicPr>
          <p:cNvPr id="6146" name="Picture 2"/>
          <p:cNvPicPr>
            <a:picLocks noChangeAspect="1" noChangeArrowheads="1"/>
          </p:cNvPicPr>
          <p:nvPr/>
        </p:nvPicPr>
        <p:blipFill>
          <a:blip r:embed="rId2"/>
          <a:srcRect l="241" t="6501" r="915" b="8989"/>
          <a:stretch>
            <a:fillRect/>
          </a:stretch>
        </p:blipFill>
        <p:spPr bwMode="auto">
          <a:xfrm>
            <a:off x="1623975" y="1279718"/>
            <a:ext cx="5749748" cy="2765198"/>
          </a:xfrm>
          <a:prstGeom prst="rect">
            <a:avLst/>
          </a:prstGeom>
          <a:noFill/>
          <a:ln w="9525">
            <a:noFill/>
            <a:miter lim="800000"/>
            <a:headEnd/>
            <a:tailEnd/>
          </a:ln>
        </p:spPr>
      </p:pic>
      <p:pic>
        <p:nvPicPr>
          <p:cNvPr id="6147" name="Picture 3"/>
          <p:cNvPicPr>
            <a:picLocks noChangeAspect="1" noChangeArrowheads="1"/>
          </p:cNvPicPr>
          <p:nvPr/>
        </p:nvPicPr>
        <p:blipFill>
          <a:blip r:embed="rId3"/>
          <a:srcRect l="34193" t="14149" r="1253" b="72095"/>
          <a:stretch>
            <a:fillRect/>
          </a:stretch>
        </p:blipFill>
        <p:spPr bwMode="auto">
          <a:xfrm>
            <a:off x="1214324" y="4155033"/>
            <a:ext cx="6408115" cy="76809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ébit">
  <a:themeElements>
    <a:clrScheme name="Débit">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Débit">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Débit">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Verve</Template>
  <TotalTime>1759</TotalTime>
  <Words>569</Words>
  <Application>Microsoft Office PowerPoint</Application>
  <PresentationFormat>Affichage à l'écran (16:9)</PresentationFormat>
  <Paragraphs>73</Paragraphs>
  <Slides>16</Slides>
  <Notes>5</Notes>
  <HiddenSlides>0</HiddenSlides>
  <MMClips>0</MMClips>
  <ScaleCrop>false</ScaleCrop>
  <HeadingPairs>
    <vt:vector size="4" baseType="variant">
      <vt:variant>
        <vt:lpstr>Thème</vt:lpstr>
      </vt:variant>
      <vt:variant>
        <vt:i4>1</vt:i4>
      </vt:variant>
      <vt:variant>
        <vt:lpstr>Titres des diapositives</vt:lpstr>
      </vt:variant>
      <vt:variant>
        <vt:i4>16</vt:i4>
      </vt:variant>
    </vt:vector>
  </HeadingPairs>
  <TitlesOfParts>
    <vt:vector size="17" baseType="lpstr">
      <vt:lpstr>Débit</vt:lpstr>
      <vt:lpstr>Présentation</vt:lpstr>
      <vt:lpstr>Cahier des charges</vt:lpstr>
      <vt:lpstr>Environnement de travail</vt:lpstr>
      <vt:lpstr>Présentation des pages de l’application</vt:lpstr>
      <vt:lpstr>Page index</vt:lpstr>
      <vt:lpstr>Page produits</vt:lpstr>
      <vt:lpstr>Diapositive 7</vt:lpstr>
      <vt:lpstr>Page Panier</vt:lpstr>
      <vt:lpstr>Diapositive 9</vt:lpstr>
      <vt:lpstr>Diapositive 10</vt:lpstr>
      <vt:lpstr>Diapositive 11</vt:lpstr>
      <vt:lpstr>Diapositive 12</vt:lpstr>
      <vt:lpstr>Diapositive 13</vt:lpstr>
      <vt:lpstr>Page de confirmation</vt:lpstr>
      <vt:lpstr>Démonstration de l’application</vt:lpstr>
      <vt:lpstr>Plan de Test Unitaire</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dc:title>
  <dc:creator>Bastien FUCHS</dc:creator>
  <cp:lastModifiedBy>Bastien FUCHS</cp:lastModifiedBy>
  <cp:revision>188</cp:revision>
  <dcterms:modified xsi:type="dcterms:W3CDTF">2021-10-06T12:42:38Z</dcterms:modified>
</cp:coreProperties>
</file>